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8" r:id="rId2"/>
    <p:sldId id="402" r:id="rId3"/>
    <p:sldId id="291" r:id="rId4"/>
    <p:sldId id="403" r:id="rId5"/>
    <p:sldId id="404" r:id="rId6"/>
    <p:sldId id="260" r:id="rId7"/>
    <p:sldId id="408" r:id="rId8"/>
    <p:sldId id="409" r:id="rId9"/>
    <p:sldId id="410" r:id="rId10"/>
    <p:sldId id="411" r:id="rId11"/>
    <p:sldId id="412" r:id="rId12"/>
    <p:sldId id="413" r:id="rId13"/>
    <p:sldId id="414" r:id="rId14"/>
    <p:sldId id="388" r:id="rId15"/>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risak Arch-Yaemsuan" initials="SA" lastIdx="1" clrIdx="0">
    <p:extLst>
      <p:ext uri="{19B8F6BF-5375-455C-9EA6-DF929625EA0E}">
        <p15:presenceInfo xmlns:p15="http://schemas.microsoft.com/office/powerpoint/2012/main" userId="45425abcbf8c71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819"/>
    <a:srgbClr val="FF0000"/>
    <a:srgbClr val="00CC99"/>
    <a:srgbClr val="215968"/>
    <a:srgbClr val="006666"/>
    <a:srgbClr val="FFFF99"/>
    <a:srgbClr val="33CCCC"/>
    <a:srgbClr val="FF3300"/>
    <a:srgbClr val="66FF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19" autoAdjust="0"/>
    <p:restoredTop sz="93842" autoAdjust="0"/>
  </p:normalViewPr>
  <p:slideViewPr>
    <p:cSldViewPr>
      <p:cViewPr>
        <p:scale>
          <a:sx n="112" d="100"/>
          <a:sy n="112" d="100"/>
        </p:scale>
        <p:origin x="804" y="-21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E905FE9-F183-4C61-9D2F-43E816C42081}" type="datetimeFigureOut">
              <a:rPr lang="en-US" smtClean="0"/>
              <a:pPr/>
              <a:t>6/7/2021</a:t>
            </a:fld>
            <a:endParaRPr lang="en-US"/>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9B05096C-4A3D-4B4D-8E82-EECE990349AB}" type="slidenum">
              <a:rPr lang="en-US" smtClean="0"/>
              <a:pPr/>
              <a:t>‹#›</a:t>
            </a:fld>
            <a:endParaRPr lang="en-US"/>
          </a:p>
        </p:txBody>
      </p:sp>
    </p:spTree>
    <p:extLst>
      <p:ext uri="{BB962C8B-B14F-4D97-AF65-F5344CB8AC3E}">
        <p14:creationId xmlns:p14="http://schemas.microsoft.com/office/powerpoint/2010/main" val="362090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9B05096C-4A3D-4B4D-8E82-EECE990349AB}" type="slidenum">
              <a:rPr lang="en-US" smtClean="0"/>
              <a:pPr/>
              <a:t>1</a:t>
            </a:fld>
            <a:endParaRPr lang="en-US"/>
          </a:p>
        </p:txBody>
      </p:sp>
    </p:spTree>
    <p:extLst>
      <p:ext uri="{BB962C8B-B14F-4D97-AF65-F5344CB8AC3E}">
        <p14:creationId xmlns:p14="http://schemas.microsoft.com/office/powerpoint/2010/main" val="80524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9B05096C-4A3D-4B4D-8E82-EECE990349AB}" type="slidenum">
              <a:rPr lang="en-US" smtClean="0"/>
              <a:pPr/>
              <a:t>2</a:t>
            </a:fld>
            <a:endParaRPr lang="en-US"/>
          </a:p>
        </p:txBody>
      </p:sp>
    </p:spTree>
    <p:extLst>
      <p:ext uri="{BB962C8B-B14F-4D97-AF65-F5344CB8AC3E}">
        <p14:creationId xmlns:p14="http://schemas.microsoft.com/office/powerpoint/2010/main" val="340182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3E7A6D-C570-46DB-BAB5-031FF395BB28}"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A035F-081A-4567-AC7C-34768B13B7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E7A6D-C570-46DB-BAB5-031FF395BB28}"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A035F-081A-4567-AC7C-34768B13B7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E7A6D-C570-46DB-BAB5-031FF395BB28}"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A035F-081A-4567-AC7C-34768B13B7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E7A6D-C570-46DB-BAB5-031FF395BB28}"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A035F-081A-4567-AC7C-34768B13B7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E7A6D-C570-46DB-BAB5-031FF395BB28}"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A035F-081A-4567-AC7C-34768B13B7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E7A6D-C570-46DB-BAB5-031FF395BB28}" type="datetimeFigureOut">
              <a:rPr lang="en-US" smtClean="0"/>
              <a:pPr/>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A035F-081A-4567-AC7C-34768B13B7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3E7A6D-C570-46DB-BAB5-031FF395BB28}" type="datetimeFigureOut">
              <a:rPr lang="en-US" smtClean="0"/>
              <a:pPr/>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A035F-081A-4567-AC7C-34768B13B7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E7A6D-C570-46DB-BAB5-031FF395BB28}" type="datetimeFigureOut">
              <a:rPr lang="en-US" smtClean="0"/>
              <a:pPr/>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A035F-081A-4567-AC7C-34768B13B7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E7A6D-C570-46DB-BAB5-031FF395BB28}" type="datetimeFigureOut">
              <a:rPr lang="en-US" smtClean="0"/>
              <a:pPr/>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A035F-081A-4567-AC7C-34768B13B7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E7A6D-C570-46DB-BAB5-031FF395BB28}" type="datetimeFigureOut">
              <a:rPr lang="en-US" smtClean="0"/>
              <a:pPr/>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A035F-081A-4567-AC7C-34768B13B7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E7A6D-C570-46DB-BAB5-031FF395BB28}" type="datetimeFigureOut">
              <a:rPr lang="en-US" smtClean="0"/>
              <a:pPr/>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A035F-081A-4567-AC7C-34768B13B7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A3E7A6D-C570-46DB-BAB5-031FF395BB28}" type="datetimeFigureOut">
              <a:rPr lang="en-US" smtClean="0"/>
              <a:pPr/>
              <a:t>6/7/2021</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A9A035F-081A-4567-AC7C-34768B13B7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bit.ly/3fW4NRj"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1.png"/><Relationship Id="rId2" Type="http://schemas.openxmlformats.org/officeDocument/2006/relationships/hyperlink" Target="mailto:miu@isit.or.th"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jpe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jpeg"/><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_miu.png"/>
          <p:cNvPicPr>
            <a:picLocks noChangeAspect="1"/>
          </p:cNvPicPr>
          <p:nvPr/>
        </p:nvPicPr>
        <p:blipFill>
          <a:blip r:embed="rId3"/>
          <a:stretch>
            <a:fillRect/>
          </a:stretch>
        </p:blipFill>
        <p:spPr>
          <a:xfrm>
            <a:off x="3877976" y="7486031"/>
            <a:ext cx="2379133" cy="1016539"/>
          </a:xfrm>
          <a:prstGeom prst="rect">
            <a:avLst/>
          </a:prstGeom>
        </p:spPr>
      </p:pic>
      <p:pic>
        <p:nvPicPr>
          <p:cNvPr id="12" name="Picture 13" descr="LOGO ISIT.jpg"/>
          <p:cNvPicPr>
            <a:picLocks noChangeAspect="1"/>
          </p:cNvPicPr>
          <p:nvPr/>
        </p:nvPicPr>
        <p:blipFill>
          <a:blip r:embed="rId4" cstate="print"/>
          <a:srcRect/>
          <a:stretch>
            <a:fillRect/>
          </a:stretch>
        </p:blipFill>
        <p:spPr bwMode="auto">
          <a:xfrm>
            <a:off x="457200" y="295788"/>
            <a:ext cx="2537102" cy="618612"/>
          </a:xfrm>
          <a:prstGeom prst="rect">
            <a:avLst/>
          </a:prstGeom>
          <a:noFill/>
          <a:ln w="9525">
            <a:noFill/>
            <a:miter lim="800000"/>
            <a:headEnd/>
            <a:tailEnd/>
          </a:ln>
          <a:effectLst>
            <a:softEdge rad="12700"/>
          </a:effectLst>
        </p:spPr>
      </p:pic>
      <p:pic>
        <p:nvPicPr>
          <p:cNvPr id="13" name="Picture 12" descr="logo_OIE.jpg"/>
          <p:cNvPicPr>
            <a:picLocks noChangeAspect="1"/>
          </p:cNvPicPr>
          <p:nvPr/>
        </p:nvPicPr>
        <p:blipFill>
          <a:blip r:embed="rId5" cstate="print"/>
          <a:stretch>
            <a:fillRect/>
          </a:stretch>
        </p:blipFill>
        <p:spPr>
          <a:xfrm>
            <a:off x="600891" y="7486031"/>
            <a:ext cx="1302533" cy="1011855"/>
          </a:xfrm>
          <a:prstGeom prst="rect">
            <a:avLst/>
          </a:prstGeom>
          <a:ln>
            <a:noFill/>
          </a:ln>
          <a:effectLst>
            <a:softEdge rad="12700"/>
          </a:effectLst>
        </p:spPr>
      </p:pic>
      <p:sp>
        <p:nvSpPr>
          <p:cNvPr id="1047" name="Text Box 23"/>
          <p:cNvSpPr txBox="1">
            <a:spLocks noChangeArrowheads="1" noChangeShapeType="1"/>
          </p:cNvSpPr>
          <p:nvPr/>
        </p:nvSpPr>
        <p:spPr bwMode="auto">
          <a:xfrm>
            <a:off x="535922" y="6041262"/>
            <a:ext cx="5882296" cy="57912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4500" b="1" i="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rPr>
              <a:t>THAILAND MACHINERY OUTLOOK</a:t>
            </a:r>
          </a:p>
        </p:txBody>
      </p:sp>
      <p:sp>
        <p:nvSpPr>
          <p:cNvPr id="38" name="Title 1"/>
          <p:cNvSpPr txBox="1">
            <a:spLocks/>
          </p:cNvSpPr>
          <p:nvPr/>
        </p:nvSpPr>
        <p:spPr>
          <a:xfrm>
            <a:off x="4263853" y="6688737"/>
            <a:ext cx="2119532" cy="562648"/>
          </a:xfrm>
          <a:prstGeom prst="rect">
            <a:avLst/>
          </a:prstGeom>
          <a:noFill/>
          <a:ln>
            <a:noFill/>
          </a:ln>
        </p:spPr>
        <p:txBody>
          <a:bodyPr anchor="ctr"/>
          <a:lstStyle/>
          <a:p>
            <a:pPr algn="r">
              <a:defRPr/>
            </a:pPr>
            <a:r>
              <a:rPr lang="en-US" sz="3500" b="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rPr>
              <a:t>April 2021</a:t>
            </a:r>
            <a:endParaRPr lang="th-TH" sz="3500" b="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endParaRPr>
          </a:p>
        </p:txBody>
      </p:sp>
      <p:cxnSp>
        <p:nvCxnSpPr>
          <p:cNvPr id="9" name="Straight Connector 8">
            <a:extLst>
              <a:ext uri="{FF2B5EF4-FFF2-40B4-BE49-F238E27FC236}">
                <a16:creationId xmlns:a16="http://schemas.microsoft.com/office/drawing/2014/main" id="{46B0E3FF-1B48-4D44-9142-AB0514A488C5}"/>
              </a:ext>
            </a:extLst>
          </p:cNvPr>
          <p:cNvCxnSpPr>
            <a:cxnSpLocks/>
          </p:cNvCxnSpPr>
          <p:nvPr/>
        </p:nvCxnSpPr>
        <p:spPr>
          <a:xfrm>
            <a:off x="457200" y="608263"/>
            <a:ext cx="0" cy="812782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201E2427-2D66-48F1-A6F1-19BDC1C6056F}"/>
              </a:ext>
            </a:extLst>
          </p:cNvPr>
          <p:cNvCxnSpPr>
            <a:cxnSpLocks/>
          </p:cNvCxnSpPr>
          <p:nvPr/>
        </p:nvCxnSpPr>
        <p:spPr>
          <a:xfrm>
            <a:off x="6400800" y="608263"/>
            <a:ext cx="0" cy="812782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13C0F07E-4F26-4583-BAD7-82CC1E4D6999}"/>
              </a:ext>
            </a:extLst>
          </p:cNvPr>
          <p:cNvCxnSpPr>
            <a:cxnSpLocks/>
          </p:cNvCxnSpPr>
          <p:nvPr/>
        </p:nvCxnSpPr>
        <p:spPr>
          <a:xfrm>
            <a:off x="457200" y="8736091"/>
            <a:ext cx="59436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7" name="Group 16">
            <a:extLst>
              <a:ext uri="{FF2B5EF4-FFF2-40B4-BE49-F238E27FC236}">
                <a16:creationId xmlns:a16="http://schemas.microsoft.com/office/drawing/2014/main" id="{FDF66078-B893-4A4D-AB96-26471EA784EC}"/>
              </a:ext>
            </a:extLst>
          </p:cNvPr>
          <p:cNvGrpSpPr/>
          <p:nvPr/>
        </p:nvGrpSpPr>
        <p:grpSpPr>
          <a:xfrm>
            <a:off x="4880062" y="398627"/>
            <a:ext cx="1503319" cy="610428"/>
            <a:chOff x="9963498" y="843522"/>
            <a:chExt cx="1228080" cy="573469"/>
          </a:xfrm>
        </p:grpSpPr>
        <p:grpSp>
          <p:nvGrpSpPr>
            <p:cNvPr id="18" name="Group 17">
              <a:extLst>
                <a:ext uri="{FF2B5EF4-FFF2-40B4-BE49-F238E27FC236}">
                  <a16:creationId xmlns:a16="http://schemas.microsoft.com/office/drawing/2014/main" id="{2E1E0E49-7592-4303-BAAD-F9D3220F082E}"/>
                </a:ext>
              </a:extLst>
            </p:cNvPr>
            <p:cNvGrpSpPr/>
            <p:nvPr/>
          </p:nvGrpSpPr>
          <p:grpSpPr>
            <a:xfrm>
              <a:off x="10109658" y="905039"/>
              <a:ext cx="1081920" cy="511952"/>
              <a:chOff x="10715090" y="7540143"/>
              <a:chExt cx="1168449" cy="532903"/>
            </a:xfrm>
          </p:grpSpPr>
          <p:pic>
            <p:nvPicPr>
              <p:cNvPr id="20" name="Picture 4" descr="à¸à¸¥à¸à¸²à¸£à¸à¹à¸à¸«à¸²à¸£à¸¹à¸à¸ à¸²à¸à¸ªà¸³à¸«à¸£à¸±à¸ fb">
                <a:extLst>
                  <a:ext uri="{FF2B5EF4-FFF2-40B4-BE49-F238E27FC236}">
                    <a16:creationId xmlns:a16="http://schemas.microsoft.com/office/drawing/2014/main" id="{2E8FAF2D-DF01-44EC-84A5-E75F328024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62886" y="7540143"/>
                <a:ext cx="279360" cy="2793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E459B18-C081-4689-9B11-AB674032C4F3}"/>
                  </a:ext>
                </a:extLst>
              </p:cNvPr>
              <p:cNvPicPr>
                <a:picLocks noChangeAspect="1"/>
              </p:cNvPicPr>
              <p:nvPr/>
            </p:nvPicPr>
            <p:blipFill rotWithShape="1">
              <a:blip r:embed="rId7"/>
              <a:srcRect l="5975" r="3326"/>
              <a:stretch/>
            </p:blipFill>
            <p:spPr>
              <a:xfrm>
                <a:off x="11587000" y="7604111"/>
                <a:ext cx="135282" cy="138523"/>
              </a:xfrm>
              <a:prstGeom prst="ellipse">
                <a:avLst/>
              </a:prstGeom>
              <a:ln w="63500" cap="rnd">
                <a:solidFill>
                  <a:srgbClr val="00B900"/>
                </a:solidFill>
              </a:ln>
              <a:effectLst>
                <a:outerShdw blurRad="381000" dist="292100" dir="5400000" sx="-80000" sy="-18000" rotWithShape="0">
                  <a:srgbClr val="000000">
                    <a:alpha val="22000"/>
                  </a:srgbClr>
                </a:outerShdw>
              </a:effectLst>
            </p:spPr>
          </p:pic>
          <p:sp>
            <p:nvSpPr>
              <p:cNvPr id="22" name="Rectangle 21">
                <a:extLst>
                  <a:ext uri="{FF2B5EF4-FFF2-40B4-BE49-F238E27FC236}">
                    <a16:creationId xmlns:a16="http://schemas.microsoft.com/office/drawing/2014/main" id="{D93A089F-BBBD-436A-B654-E62F10CB59F5}"/>
                  </a:ext>
                </a:extLst>
              </p:cNvPr>
              <p:cNvSpPr/>
              <p:nvPr/>
            </p:nvSpPr>
            <p:spPr>
              <a:xfrm>
                <a:off x="10715090" y="7741974"/>
                <a:ext cx="1168449" cy="331072"/>
              </a:xfrm>
              <a:prstGeom prst="rect">
                <a:avLst/>
              </a:prstGeom>
            </p:spPr>
            <p:txBody>
              <a:bodyPr wrap="none">
                <a:spAutoFit/>
              </a:bodyPr>
              <a:lstStyle/>
              <a:p>
                <a:r>
                  <a:rPr lang="en-US" sz="1600" b="1" dirty="0">
                    <a:latin typeface="TH SarabunPSK" panose="020B0500040200020003" pitchFamily="34" charset="-34"/>
                    <a:cs typeface="TH SarabunPSK" panose="020B0500040200020003" pitchFamily="34" charset="-34"/>
                  </a:rPr>
                  <a:t>www.miu.isit.or.th</a:t>
                </a:r>
                <a:endParaRPr lang="th-TH" sz="1600" b="1" dirty="0">
                  <a:latin typeface="TH SarabunPSK" panose="020B0500040200020003" pitchFamily="34" charset="-34"/>
                  <a:cs typeface="TH SarabunPSK" panose="020B0500040200020003" pitchFamily="34" charset="-34"/>
                </a:endParaRPr>
              </a:p>
            </p:txBody>
          </p:sp>
        </p:grpSp>
        <p:pic>
          <p:nvPicPr>
            <p:cNvPr id="19" name="Picture 18">
              <a:extLst>
                <a:ext uri="{FF2B5EF4-FFF2-40B4-BE49-F238E27FC236}">
                  <a16:creationId xmlns:a16="http://schemas.microsoft.com/office/drawing/2014/main" id="{B4233A43-0BFE-4DA5-A1A9-2301905B6E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63498" y="843522"/>
              <a:ext cx="724690" cy="402366"/>
            </a:xfrm>
            <a:prstGeom prst="rect">
              <a:avLst/>
            </a:prstGeom>
          </p:spPr>
        </p:pic>
      </p:grpSp>
      <p:pic>
        <p:nvPicPr>
          <p:cNvPr id="4" name="Picture 3" descr="A tractor in a field&#10;&#10;Description automatically generated with medium confidence">
            <a:extLst>
              <a:ext uri="{FF2B5EF4-FFF2-40B4-BE49-F238E27FC236}">
                <a16:creationId xmlns:a16="http://schemas.microsoft.com/office/drawing/2014/main" id="{AE7B9ABC-B914-426A-A985-DD3D18FFA7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072" y="1692574"/>
            <a:ext cx="5731528" cy="38021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182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0311" y="8754712"/>
            <a:ext cx="504825" cy="2652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i="1" dirty="0">
                <a:ln w="11430"/>
                <a:solidFill>
                  <a:schemeClr val="tx1"/>
                </a:solidFill>
                <a:latin typeface="TH SarabunPSK" panose="020B0500040200020003" pitchFamily="34" charset="-34"/>
                <a:cs typeface="TH SarabunPSK" panose="020B0500040200020003" pitchFamily="34" charset="-34"/>
              </a:rPr>
              <a:t>10</a:t>
            </a:r>
            <a:endParaRPr lang="th-TH" sz="2000" b="1" i="1" dirty="0">
              <a:ln w="11430"/>
              <a:solidFill>
                <a:schemeClr val="tx1"/>
              </a:solidFill>
              <a:latin typeface="TH SarabunPSK" panose="020B0500040200020003" pitchFamily="34" charset="-34"/>
              <a:cs typeface="TH SarabunPSK" panose="020B0500040200020003" pitchFamily="34" charset="-34"/>
            </a:endParaRPr>
          </a:p>
        </p:txBody>
      </p:sp>
      <p:sp>
        <p:nvSpPr>
          <p:cNvPr id="5" name="Rounded Rectangle 4"/>
          <p:cNvSpPr/>
          <p:nvPr/>
        </p:nvSpPr>
        <p:spPr>
          <a:xfrm>
            <a:off x="152402" y="640902"/>
            <a:ext cx="6497653" cy="8122098"/>
          </a:xfrm>
          <a:prstGeom prst="roundRect">
            <a:avLst>
              <a:gd name="adj" fmla="val 63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TH SarabunPSK" panose="020B0500040200020003" pitchFamily="34" charset="-34"/>
                <a:cs typeface="TH SarabunPSK" panose="020B0500040200020003" pitchFamily="34" charset="-34"/>
              </a:rPr>
              <a:t>ตัวชี้วัดทางเศรษฐกิจที่ส่งสัญญาณบวกและต่ออุตสาหกรรมเครื่องจักรกลไทย</a:t>
            </a:r>
            <a:endParaRPr lang="en-US" b="1" dirty="0">
              <a:latin typeface="TH SarabunPSK" panose="020B0500040200020003" pitchFamily="34" charset="-34"/>
              <a:cs typeface="TH SarabunPSK" panose="020B0500040200020003" pitchFamily="34" charset="-34"/>
            </a:endParaRPr>
          </a:p>
        </p:txBody>
      </p:sp>
      <p:sp>
        <p:nvSpPr>
          <p:cNvPr id="17" name="TextBox 16">
            <a:extLst>
              <a:ext uri="{FF2B5EF4-FFF2-40B4-BE49-F238E27FC236}">
                <a16:creationId xmlns:a16="http://schemas.microsoft.com/office/drawing/2014/main" id="{D303EB31-8466-40F9-8AB9-102F41ECCA61}"/>
              </a:ext>
            </a:extLst>
          </p:cNvPr>
          <p:cNvSpPr txBox="1"/>
          <p:nvPr/>
        </p:nvSpPr>
        <p:spPr>
          <a:xfrm>
            <a:off x="409858" y="2881296"/>
            <a:ext cx="3247742" cy="2462213"/>
          </a:xfrm>
          <a:prstGeom prst="rect">
            <a:avLst/>
          </a:prstGeom>
          <a:noFill/>
        </p:spPr>
        <p:txBody>
          <a:bodyPr wrap="square" rtlCol="0">
            <a:spAutoFit/>
          </a:bodyPr>
          <a:lstStyle/>
          <a:p>
            <a:r>
              <a:rPr lang="th-TH" sz="1400" b="1" dirty="0">
                <a:solidFill>
                  <a:schemeClr val="tx2">
                    <a:lumMod val="60000"/>
                    <a:lumOff val="40000"/>
                  </a:schemeClr>
                </a:solidFill>
                <a:latin typeface="TH SarabunPSK" panose="020B0500040200020003" pitchFamily="34" charset="-34"/>
                <a:cs typeface="TH SarabunPSK" panose="020B0500040200020003" pitchFamily="34" charset="-34"/>
              </a:rPr>
              <a:t>มูลค่าการค้าเครื่องมือกล</a:t>
            </a:r>
          </a:p>
          <a:p>
            <a:pPr algn="thaiDist"/>
            <a:r>
              <a:rPr lang="th-TH" sz="1400" b="1" dirty="0">
                <a:solidFill>
                  <a:srgbClr val="00B050"/>
                </a:solidFill>
                <a:latin typeface="TH SarabunPSK" panose="020B0500040200020003" pitchFamily="34" charset="-34"/>
                <a:cs typeface="TH SarabunPSK" panose="020B0500040200020003" pitchFamily="34" charset="-34"/>
              </a:rPr>
              <a:t>      </a:t>
            </a:r>
            <a:r>
              <a:rPr lang="en-US" sz="1400" b="1" dirty="0">
                <a:solidFill>
                  <a:srgbClr val="C00000"/>
                </a:solidFill>
                <a:latin typeface="TH SarabunPSK" panose="020B0500040200020003" pitchFamily="34" charset="-34"/>
                <a:cs typeface="TH SarabunPSK" panose="020B0500040200020003" pitchFamily="34" charset="-34"/>
              </a:rPr>
              <a:t> </a:t>
            </a:r>
            <a:r>
              <a:rPr lang="th-TH" sz="1400" b="1" dirty="0">
                <a:solidFill>
                  <a:schemeClr val="tx2">
                    <a:lumMod val="60000"/>
                    <a:lumOff val="40000"/>
                  </a:schemeClr>
                </a:solidFill>
                <a:latin typeface="TH SarabunPSK" panose="020B0500040200020003" pitchFamily="34" charset="-34"/>
                <a:cs typeface="TH SarabunPSK" panose="020B0500040200020003" pitchFamily="34" charset="-34"/>
              </a:rPr>
              <a:t>การนำเข้า </a:t>
            </a:r>
            <a:r>
              <a:rPr lang="th-TH" sz="1400" dirty="0">
                <a:latin typeface="TH SarabunPSK" panose="020B0500040200020003" pitchFamily="34" charset="-34"/>
                <a:cs typeface="TH SarabunPSK" panose="020B0500040200020003" pitchFamily="34" charset="-34"/>
              </a:rPr>
              <a:t>มีมูลค่าอยู่ที่ </a:t>
            </a:r>
            <a:r>
              <a:rPr lang="en-US" sz="1400" dirty="0">
                <a:latin typeface="TH SarabunPSK" panose="020B0500040200020003" pitchFamily="34" charset="-34"/>
                <a:cs typeface="TH SarabunPSK" panose="020B0500040200020003" pitchFamily="34" charset="-34"/>
              </a:rPr>
              <a:t>4,530</a:t>
            </a:r>
            <a:r>
              <a:rPr lang="th-TH" sz="1400" dirty="0">
                <a:latin typeface="TH SarabunPSK" panose="020B0500040200020003" pitchFamily="34" charset="-34"/>
                <a:cs typeface="TH SarabunPSK" panose="020B0500040200020003" pitchFamily="34" charset="-34"/>
              </a:rPr>
              <a:t> ล้านบาท เพิ่มขึ้นเมื่อเทียบกับเดือนก่อนหน้าร้อยละ</a:t>
            </a:r>
            <a:r>
              <a:rPr lang="en-US" sz="1400" dirty="0">
                <a:latin typeface="TH SarabunPSK" panose="020B0500040200020003" pitchFamily="34" charset="-34"/>
                <a:cs typeface="TH SarabunPSK" panose="020B0500040200020003" pitchFamily="34" charset="-34"/>
              </a:rPr>
              <a:t>3.0</a:t>
            </a:r>
            <a:r>
              <a:rPr lang="th-TH" sz="1400" dirty="0">
                <a:latin typeface="TH SarabunPSK" panose="020B0500040200020003" pitchFamily="34" charset="-34"/>
                <a:cs typeface="TH SarabunPSK" panose="020B0500040200020003" pitchFamily="34" charset="-34"/>
              </a:rPr>
              <a:t> และหดตัวเมื่อเทียบกับปีก่อนหน้าร้อยละ </a:t>
            </a:r>
            <a:r>
              <a:rPr lang="en-US" sz="1400" dirty="0">
                <a:latin typeface="TH SarabunPSK" panose="020B0500040200020003" pitchFamily="34" charset="-34"/>
                <a:cs typeface="TH SarabunPSK" panose="020B0500040200020003" pitchFamily="34" charset="-34"/>
              </a:rPr>
              <a:t>2.5</a:t>
            </a:r>
            <a:r>
              <a:rPr lang="th-TH" sz="1400" dirty="0">
                <a:latin typeface="TH SarabunPSK" panose="020B0500040200020003" pitchFamily="34" charset="-34"/>
                <a:cs typeface="TH SarabunPSK" panose="020B0500040200020003" pitchFamily="34" charset="-34"/>
              </a:rPr>
              <a:t> โดยสินค้าที่มีมูลค่าการนำเข้าสูงสุด ได้แก่ หีบแบบหล่อแก้ว โลหะ ยาง และพลาสติก (เครื่องมือกล) อยู่ที่ 1,</a:t>
            </a:r>
            <a:r>
              <a:rPr lang="en-US" sz="1400" dirty="0">
                <a:latin typeface="TH SarabunPSK" panose="020B0500040200020003" pitchFamily="34" charset="-34"/>
                <a:cs typeface="TH SarabunPSK" panose="020B0500040200020003" pitchFamily="34" charset="-34"/>
              </a:rPr>
              <a:t>340</a:t>
            </a:r>
            <a:r>
              <a:rPr lang="th-TH" sz="1400" dirty="0">
                <a:latin typeface="TH SarabunPSK" panose="020B0500040200020003" pitchFamily="34" charset="-34"/>
                <a:cs typeface="TH SarabunPSK" panose="020B0500040200020003" pitchFamily="34" charset="-34"/>
              </a:rPr>
              <a:t> ล้านบาท</a:t>
            </a:r>
          </a:p>
          <a:p>
            <a:pPr algn="thaiDist"/>
            <a:r>
              <a:rPr lang="th-TH" sz="1400" b="1" dirty="0">
                <a:solidFill>
                  <a:schemeClr val="tx2">
                    <a:lumMod val="60000"/>
                    <a:lumOff val="40000"/>
                  </a:schemeClr>
                </a:solidFill>
                <a:latin typeface="TH SarabunPSK" panose="020B0500040200020003" pitchFamily="34" charset="-34"/>
                <a:cs typeface="TH SarabunPSK" panose="020B0500040200020003" pitchFamily="34" charset="-34"/>
              </a:rPr>
              <a:t>      การส่งออก</a:t>
            </a:r>
            <a:r>
              <a:rPr lang="th-TH" sz="1400" dirty="0">
                <a:solidFill>
                  <a:schemeClr val="tx2">
                    <a:lumMod val="60000"/>
                    <a:lumOff val="40000"/>
                  </a:schemeClr>
                </a:solidFill>
                <a:latin typeface="TH SarabunPSK" panose="020B0500040200020003" pitchFamily="34" charset="-34"/>
                <a:cs typeface="TH SarabunPSK" panose="020B0500040200020003" pitchFamily="34" charset="-34"/>
              </a:rPr>
              <a:t> </a:t>
            </a:r>
            <a:r>
              <a:rPr lang="th-TH" sz="1400" dirty="0">
                <a:latin typeface="TH SarabunPSK" panose="020B0500040200020003" pitchFamily="34" charset="-34"/>
                <a:ea typeface="Calibri" panose="020F0502020204030204" pitchFamily="34" charset="0"/>
                <a:cs typeface="TH SarabunPSK" panose="020B0500040200020003" pitchFamily="34" charset="-34"/>
              </a:rPr>
              <a:t>มีมูลค่าอยู่ที่ </a:t>
            </a:r>
            <a:r>
              <a:rPr lang="en-US" sz="1400" dirty="0">
                <a:latin typeface="TH SarabunPSK" panose="020B0500040200020003" pitchFamily="34" charset="-34"/>
                <a:ea typeface="Calibri" panose="020F0502020204030204" pitchFamily="34" charset="0"/>
                <a:cs typeface="TH SarabunPSK" panose="020B0500040200020003" pitchFamily="34" charset="-34"/>
              </a:rPr>
              <a:t>2,234</a:t>
            </a:r>
            <a:r>
              <a:rPr lang="th-TH" sz="1400" dirty="0">
                <a:latin typeface="TH SarabunPSK" panose="020B0500040200020003" pitchFamily="34" charset="-34"/>
                <a:ea typeface="Calibri" panose="020F0502020204030204" pitchFamily="34" charset="0"/>
                <a:cs typeface="TH SarabunPSK" panose="020B0500040200020003" pitchFamily="34" charset="-34"/>
              </a:rPr>
              <a:t> ล้านบาท หดตัวเมื่อเทียบกับเดือนก่อนหน้า ร้อยละ </a:t>
            </a:r>
            <a:r>
              <a:rPr lang="en-US" sz="1400" dirty="0">
                <a:latin typeface="TH SarabunPSK" panose="020B0500040200020003" pitchFamily="34" charset="-34"/>
                <a:ea typeface="Calibri" panose="020F0502020204030204" pitchFamily="34" charset="0"/>
                <a:cs typeface="TH SarabunPSK" panose="020B0500040200020003" pitchFamily="34" charset="-34"/>
              </a:rPr>
              <a:t>30.6</a:t>
            </a:r>
            <a:r>
              <a:rPr lang="th-TH" sz="1400" dirty="0">
                <a:latin typeface="TH SarabunPSK" panose="020B0500040200020003" pitchFamily="34" charset="-34"/>
                <a:ea typeface="Calibri" panose="020F0502020204030204" pitchFamily="34" charset="0"/>
                <a:cs typeface="TH SarabunPSK" panose="020B0500040200020003" pitchFamily="34" charset="-34"/>
              </a:rPr>
              <a:t> และขยายเมื่อเทียบกับปีก่อนหน้าร้อยละ </a:t>
            </a:r>
            <a:r>
              <a:rPr lang="en-US" sz="1400" dirty="0">
                <a:latin typeface="TH SarabunPSK" panose="020B0500040200020003" pitchFamily="34" charset="-34"/>
                <a:ea typeface="Calibri" panose="020F0502020204030204" pitchFamily="34" charset="0"/>
                <a:cs typeface="TH SarabunPSK" panose="020B0500040200020003" pitchFamily="34" charset="-34"/>
              </a:rPr>
              <a:t>39.2</a:t>
            </a:r>
            <a:r>
              <a:rPr lang="th-TH" sz="1400" dirty="0">
                <a:latin typeface="TH SarabunPSK" panose="020B0500040200020003" pitchFamily="34" charset="-34"/>
                <a:ea typeface="Calibri" panose="020F0502020204030204" pitchFamily="34" charset="0"/>
                <a:cs typeface="TH SarabunPSK" panose="020B0500040200020003" pitchFamily="34" charset="-34"/>
              </a:rPr>
              <a:t> โดยสินค้าที่มีมูลค่าการส่งออกสูงสุด ได้แก่  เครื่องมือกล กลึงโลหะ (เครื่องมือกล) อยู่ที่ </a:t>
            </a:r>
            <a:r>
              <a:rPr lang="en-US" sz="1400" dirty="0">
                <a:latin typeface="TH SarabunPSK" panose="020B0500040200020003" pitchFamily="34" charset="-34"/>
                <a:ea typeface="Calibri" panose="020F0502020204030204" pitchFamily="34" charset="0"/>
                <a:cs typeface="TH SarabunPSK" panose="020B0500040200020003" pitchFamily="34" charset="-34"/>
              </a:rPr>
              <a:t>576</a:t>
            </a:r>
            <a:r>
              <a:rPr lang="th-TH" sz="1400" dirty="0">
                <a:latin typeface="TH SarabunPSK" panose="020B0500040200020003" pitchFamily="34" charset="-34"/>
                <a:ea typeface="Calibri" panose="020F0502020204030204" pitchFamily="34" charset="0"/>
                <a:cs typeface="TH SarabunPSK" panose="020B0500040200020003" pitchFamily="34" charset="-34"/>
              </a:rPr>
              <a:t> ล้านบาท </a:t>
            </a:r>
            <a:endParaRPr lang="th-TH" sz="1400" dirty="0">
              <a:latin typeface="TH SarabunPSK" panose="020B0500040200020003" pitchFamily="34" charset="-34"/>
              <a:cs typeface="TH SarabunPSK" panose="020B0500040200020003" pitchFamily="34" charset="-34"/>
            </a:endParaRPr>
          </a:p>
          <a:p>
            <a:pPr algn="thaiDist"/>
            <a:r>
              <a:rPr lang="th-TH" sz="1400" b="1" dirty="0">
                <a:solidFill>
                  <a:schemeClr val="tx2">
                    <a:lumMod val="60000"/>
                    <a:lumOff val="40000"/>
                  </a:schemeClr>
                </a:solidFill>
                <a:latin typeface="TH SarabunPSK" panose="020B0500040200020003" pitchFamily="34" charset="-34"/>
                <a:cs typeface="TH SarabunPSK" panose="020B0500040200020003" pitchFamily="34" charset="-34"/>
              </a:rPr>
              <a:t>      ดุลการค้า </a:t>
            </a:r>
            <a:r>
              <a:rPr lang="th-TH" sz="1400" dirty="0">
                <a:latin typeface="TH SarabunPSK" panose="020B0500040200020003" pitchFamily="34" charset="-34"/>
                <a:cs typeface="TH SarabunPSK" panose="020B0500040200020003" pitchFamily="34" charset="-34"/>
              </a:rPr>
              <a:t>เครื่องมือกลของไทยในเดือนนี้ ดุลการค้าขาดดุลอยู่ที่ </a:t>
            </a:r>
            <a:r>
              <a:rPr lang="en-US" sz="1400" dirty="0">
                <a:latin typeface="TH SarabunPSK" panose="020B0500040200020003" pitchFamily="34" charset="-34"/>
                <a:cs typeface="TH SarabunPSK" panose="020B0500040200020003" pitchFamily="34" charset="-34"/>
              </a:rPr>
              <a:t>2,296</a:t>
            </a:r>
            <a:r>
              <a:rPr lang="th-TH" sz="1400" dirty="0">
                <a:latin typeface="TH SarabunPSK" panose="020B0500040200020003" pitchFamily="34" charset="-34"/>
                <a:cs typeface="TH SarabunPSK" panose="020B0500040200020003" pitchFamily="34" charset="-34"/>
              </a:rPr>
              <a:t> ล้านบาท</a:t>
            </a:r>
            <a:endParaRPr lang="th-TH" sz="1600" dirty="0">
              <a:latin typeface="TH SarabunPSK" panose="020B0500040200020003" pitchFamily="34" charset="-34"/>
              <a:cs typeface="TH SarabunPSK" panose="020B0500040200020003" pitchFamily="34" charset="-34"/>
            </a:endParaRPr>
          </a:p>
        </p:txBody>
      </p:sp>
      <p:sp>
        <p:nvSpPr>
          <p:cNvPr id="11" name="Rectangle 10">
            <a:extLst>
              <a:ext uri="{FF2B5EF4-FFF2-40B4-BE49-F238E27FC236}">
                <a16:creationId xmlns:a16="http://schemas.microsoft.com/office/drawing/2014/main" id="{1D1B37A3-56B8-45D8-871D-BEA4160B5D22}"/>
              </a:ext>
            </a:extLst>
          </p:cNvPr>
          <p:cNvSpPr/>
          <p:nvPr/>
        </p:nvSpPr>
        <p:spPr>
          <a:xfrm>
            <a:off x="-28577" y="118746"/>
            <a:ext cx="7010401" cy="523220"/>
          </a:xfrm>
          <a:prstGeom prst="rect">
            <a:avLst/>
          </a:prstGeom>
        </p:spPr>
        <p:txBody>
          <a:bodyPr wrap="square">
            <a:spAutoFit/>
          </a:bodyPr>
          <a:lstStyle/>
          <a:p>
            <a:pPr algn="ctr"/>
            <a:r>
              <a:rPr lang="th-TH" sz="2800" b="1" i="1" dirty="0">
                <a:solidFill>
                  <a:schemeClr val="tx2">
                    <a:lumMod val="75000"/>
                  </a:schemeClr>
                </a:solidFill>
                <a:latin typeface="KodchiangUPC" panose="02020603050405020304" pitchFamily="18" charset="-34"/>
                <a:cs typeface="KodchiangUPC" panose="02020603050405020304" pitchFamily="18" charset="-34"/>
              </a:rPr>
              <a:t>ภาวะอุตสาหกรรมเครื่องมือกล เดือนเมษายนปี 2564</a:t>
            </a:r>
          </a:p>
        </p:txBody>
      </p:sp>
      <p:graphicFrame>
        <p:nvGraphicFramePr>
          <p:cNvPr id="15" name="Table 14">
            <a:extLst>
              <a:ext uri="{FF2B5EF4-FFF2-40B4-BE49-F238E27FC236}">
                <a16:creationId xmlns:a16="http://schemas.microsoft.com/office/drawing/2014/main" id="{7192074B-7069-45DD-85F7-7F79CAA374AD}"/>
              </a:ext>
            </a:extLst>
          </p:cNvPr>
          <p:cNvGraphicFramePr>
            <a:graphicFrameLocks noGrp="1"/>
          </p:cNvGraphicFramePr>
          <p:nvPr>
            <p:extLst>
              <p:ext uri="{D42A27DB-BD31-4B8C-83A1-F6EECF244321}">
                <p14:modId xmlns:p14="http://schemas.microsoft.com/office/powerpoint/2010/main" val="3422303786"/>
              </p:ext>
            </p:extLst>
          </p:nvPr>
        </p:nvGraphicFramePr>
        <p:xfrm>
          <a:off x="250724" y="910945"/>
          <a:ext cx="6343507" cy="1786535"/>
        </p:xfrm>
        <a:graphic>
          <a:graphicData uri="http://schemas.openxmlformats.org/drawingml/2006/table">
            <a:tbl>
              <a:tblPr>
                <a:tableStyleId>{5940675A-B579-460E-94D1-54222C63F5DA}</a:tableStyleId>
              </a:tblPr>
              <a:tblGrid>
                <a:gridCol w="798955">
                  <a:extLst>
                    <a:ext uri="{9D8B030D-6E8A-4147-A177-3AD203B41FA5}">
                      <a16:colId xmlns:a16="http://schemas.microsoft.com/office/drawing/2014/main" val="20000"/>
                    </a:ext>
                  </a:extLst>
                </a:gridCol>
                <a:gridCol w="462046">
                  <a:extLst>
                    <a:ext uri="{9D8B030D-6E8A-4147-A177-3AD203B41FA5}">
                      <a16:colId xmlns:a16="http://schemas.microsoft.com/office/drawing/2014/main" val="20001"/>
                    </a:ext>
                  </a:extLst>
                </a:gridCol>
                <a:gridCol w="462046">
                  <a:extLst>
                    <a:ext uri="{9D8B030D-6E8A-4147-A177-3AD203B41FA5}">
                      <a16:colId xmlns:a16="http://schemas.microsoft.com/office/drawing/2014/main" val="20002"/>
                    </a:ext>
                  </a:extLst>
                </a:gridCol>
                <a:gridCol w="462046">
                  <a:extLst>
                    <a:ext uri="{9D8B030D-6E8A-4147-A177-3AD203B41FA5}">
                      <a16:colId xmlns:a16="http://schemas.microsoft.com/office/drawing/2014/main" val="20003"/>
                    </a:ext>
                  </a:extLst>
                </a:gridCol>
                <a:gridCol w="462046">
                  <a:extLst>
                    <a:ext uri="{9D8B030D-6E8A-4147-A177-3AD203B41FA5}">
                      <a16:colId xmlns:a16="http://schemas.microsoft.com/office/drawing/2014/main" val="20004"/>
                    </a:ext>
                  </a:extLst>
                </a:gridCol>
                <a:gridCol w="462046">
                  <a:extLst>
                    <a:ext uri="{9D8B030D-6E8A-4147-A177-3AD203B41FA5}">
                      <a16:colId xmlns:a16="http://schemas.microsoft.com/office/drawing/2014/main" val="20005"/>
                    </a:ext>
                  </a:extLst>
                </a:gridCol>
                <a:gridCol w="462046">
                  <a:extLst>
                    <a:ext uri="{9D8B030D-6E8A-4147-A177-3AD203B41FA5}">
                      <a16:colId xmlns:a16="http://schemas.microsoft.com/office/drawing/2014/main" val="20006"/>
                    </a:ext>
                  </a:extLst>
                </a:gridCol>
                <a:gridCol w="462046">
                  <a:extLst>
                    <a:ext uri="{9D8B030D-6E8A-4147-A177-3AD203B41FA5}">
                      <a16:colId xmlns:a16="http://schemas.microsoft.com/office/drawing/2014/main" val="20007"/>
                    </a:ext>
                  </a:extLst>
                </a:gridCol>
                <a:gridCol w="462046">
                  <a:extLst>
                    <a:ext uri="{9D8B030D-6E8A-4147-A177-3AD203B41FA5}">
                      <a16:colId xmlns:a16="http://schemas.microsoft.com/office/drawing/2014/main" val="20008"/>
                    </a:ext>
                  </a:extLst>
                </a:gridCol>
                <a:gridCol w="462046">
                  <a:extLst>
                    <a:ext uri="{9D8B030D-6E8A-4147-A177-3AD203B41FA5}">
                      <a16:colId xmlns:a16="http://schemas.microsoft.com/office/drawing/2014/main" val="20009"/>
                    </a:ext>
                  </a:extLst>
                </a:gridCol>
                <a:gridCol w="462046">
                  <a:extLst>
                    <a:ext uri="{9D8B030D-6E8A-4147-A177-3AD203B41FA5}">
                      <a16:colId xmlns:a16="http://schemas.microsoft.com/office/drawing/2014/main" val="20010"/>
                    </a:ext>
                  </a:extLst>
                </a:gridCol>
                <a:gridCol w="462046">
                  <a:extLst>
                    <a:ext uri="{9D8B030D-6E8A-4147-A177-3AD203B41FA5}">
                      <a16:colId xmlns:a16="http://schemas.microsoft.com/office/drawing/2014/main" val="20011"/>
                    </a:ext>
                  </a:extLst>
                </a:gridCol>
                <a:gridCol w="462046">
                  <a:extLst>
                    <a:ext uri="{9D8B030D-6E8A-4147-A177-3AD203B41FA5}">
                      <a16:colId xmlns:a16="http://schemas.microsoft.com/office/drawing/2014/main" val="20012"/>
                    </a:ext>
                  </a:extLst>
                </a:gridCol>
              </a:tblGrid>
              <a:tr h="441365">
                <a:tc>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Machine Tools</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Jan</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Feb</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Mar</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Apr</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May</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Jun</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Jul</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Aug</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Sep</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Oct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Nov</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Dec</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5">
                        <a:lumMod val="20000"/>
                        <a:lumOff val="80000"/>
                      </a:schemeClr>
                    </a:solidFill>
                  </a:tcPr>
                </a:tc>
                <a:extLst>
                  <a:ext uri="{0D108BD9-81ED-4DB2-BD59-A6C34878D82A}">
                    <a16:rowId xmlns:a16="http://schemas.microsoft.com/office/drawing/2014/main" val="10000"/>
                  </a:ext>
                </a:extLst>
              </a:tr>
              <a:tr h="224195">
                <a:tc gridSpan="13">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Import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rgbClr val="FFFF99"/>
                    </a:solidFill>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extLst>
                  <a:ext uri="{0D108BD9-81ED-4DB2-BD59-A6C34878D82A}">
                    <a16:rowId xmlns:a16="http://schemas.microsoft.com/office/drawing/2014/main" val="10001"/>
                  </a:ext>
                </a:extLst>
              </a:tr>
              <a:tr h="22419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a:t>
                      </a:r>
                      <a:r>
                        <a:rPr lang="th-TH" sz="1400" b="1" u="none" strike="noStrike" dirty="0">
                          <a:effectLst/>
                          <a:latin typeface="TH SarabunPSK" panose="020B0500040200020003" pitchFamily="34" charset="-34"/>
                          <a:cs typeface="TH SarabunPSK" panose="020B0500040200020003" pitchFamily="34" charset="-34"/>
                        </a:rPr>
                        <a:t>3</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5,732</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4,596</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4,909</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4,645</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4,224</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4,019</a:t>
                      </a: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4,214</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4,464</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4,969</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4,723</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4,759 </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4,720</a:t>
                      </a:r>
                    </a:p>
                  </a:txBody>
                  <a:tcPr marL="7025" marR="7025" marT="7025" marB="0" anchor="ctr"/>
                </a:tc>
                <a:extLst>
                  <a:ext uri="{0D108BD9-81ED-4DB2-BD59-A6C34878D82A}">
                    <a16:rowId xmlns:a16="http://schemas.microsoft.com/office/drawing/2014/main" val="10002"/>
                  </a:ext>
                </a:extLst>
              </a:tr>
              <a:tr h="22419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2564</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4</a:t>
                      </a:r>
                      <a:r>
                        <a:rPr lang="en-US" sz="1400" b="0" i="0" u="none" strike="noStrike" dirty="0">
                          <a:solidFill>
                            <a:srgbClr val="000000"/>
                          </a:solidFill>
                          <a:effectLst/>
                          <a:latin typeface="TH SarabunPSK" panose="020B0500040200020003" pitchFamily="34" charset="-34"/>
                          <a:cs typeface="TH SarabunPSK" panose="020B0500040200020003" pitchFamily="34" charset="-34"/>
                        </a:rPr>
                        <a:t>,239</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3,952</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4,399</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4,530</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extLst>
                  <a:ext uri="{0D108BD9-81ED-4DB2-BD59-A6C34878D82A}">
                    <a16:rowId xmlns:a16="http://schemas.microsoft.com/office/drawing/2014/main" val="10003"/>
                  </a:ext>
                </a:extLst>
              </a:tr>
              <a:tr h="224195">
                <a:tc gridSpan="13">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Export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rgbClr val="FFFF99"/>
                    </a:solidFill>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extLst>
                  <a:ext uri="{0D108BD9-81ED-4DB2-BD59-A6C34878D82A}">
                    <a16:rowId xmlns:a16="http://schemas.microsoft.com/office/drawing/2014/main" val="10004"/>
                  </a:ext>
                </a:extLst>
              </a:tr>
              <a:tr h="22419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a:t>
                      </a:r>
                      <a:r>
                        <a:rPr lang="th-TH" sz="1400" b="1" u="none" strike="noStrike" dirty="0">
                          <a:effectLst/>
                          <a:latin typeface="TH SarabunPSK" panose="020B0500040200020003" pitchFamily="34" charset="-34"/>
                          <a:cs typeface="TH SarabunPSK" panose="020B0500040200020003" pitchFamily="34" charset="-34"/>
                        </a:rPr>
                        <a:t>3</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1,756</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1,875</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1,675</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1,606</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1,507</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1,242</a:t>
                      </a: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1,455</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1,535</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1,434</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1,935</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1,967</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2,026</a:t>
                      </a:r>
                    </a:p>
                  </a:txBody>
                  <a:tcPr marL="7025" marR="7025" marT="7025" marB="0" anchor="ctr"/>
                </a:tc>
                <a:extLst>
                  <a:ext uri="{0D108BD9-81ED-4DB2-BD59-A6C34878D82A}">
                    <a16:rowId xmlns:a16="http://schemas.microsoft.com/office/drawing/2014/main" val="10005"/>
                  </a:ext>
                </a:extLst>
              </a:tr>
              <a:tr h="224195">
                <a:tc>
                  <a:txBody>
                    <a:bodyPr/>
                    <a:lstStyle/>
                    <a:p>
                      <a:pPr algn="ctr" fontAlgn="ctr"/>
                      <a:r>
                        <a:rPr lang="en-US" sz="1400" b="1" i="0" u="none" strike="noStrike" dirty="0">
                          <a:solidFill>
                            <a:srgbClr val="000000"/>
                          </a:solidFill>
                          <a:effectLst/>
                          <a:latin typeface="TH SarabunPSK" panose="020B0500040200020003" pitchFamily="34" charset="-34"/>
                          <a:cs typeface="TH SarabunPSK" panose="020B0500040200020003" pitchFamily="34" charset="-34"/>
                        </a:rPr>
                        <a:t>2564</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1,814</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2,063</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3,219</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2,234</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extLst>
                  <a:ext uri="{0D108BD9-81ED-4DB2-BD59-A6C34878D82A}">
                    <a16:rowId xmlns:a16="http://schemas.microsoft.com/office/drawing/2014/main" val="10006"/>
                  </a:ext>
                </a:extLst>
              </a:tr>
            </a:tbl>
          </a:graphicData>
        </a:graphic>
      </p:graphicFrame>
      <p:pic>
        <p:nvPicPr>
          <p:cNvPr id="20" name="Picture 19">
            <a:extLst>
              <a:ext uri="{FF2B5EF4-FFF2-40B4-BE49-F238E27FC236}">
                <a16:creationId xmlns:a16="http://schemas.microsoft.com/office/drawing/2014/main" id="{34B5BF76-76DD-4FC8-9D60-4C3C37C301E2}"/>
              </a:ext>
            </a:extLst>
          </p:cNvPr>
          <p:cNvPicPr>
            <a:picLocks noChangeAspect="1"/>
          </p:cNvPicPr>
          <p:nvPr/>
        </p:nvPicPr>
        <p:blipFill>
          <a:blip r:embed="rId2"/>
          <a:stretch>
            <a:fillRect/>
          </a:stretch>
        </p:blipFill>
        <p:spPr>
          <a:xfrm>
            <a:off x="1250957" y="5562600"/>
            <a:ext cx="1797043" cy="169591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0E5934D-7948-4514-8F66-ED02DDBF842E}"/>
              </a:ext>
            </a:extLst>
          </p:cNvPr>
          <p:cNvPicPr>
            <a:picLocks/>
          </p:cNvPicPr>
          <p:nvPr/>
        </p:nvPicPr>
        <p:blipFill>
          <a:blip r:embed="rId3"/>
          <a:stretch>
            <a:fillRect/>
          </a:stretch>
        </p:blipFill>
        <p:spPr>
          <a:xfrm>
            <a:off x="3542444" y="2879336"/>
            <a:ext cx="3160800" cy="1350000"/>
          </a:xfrm>
          <a:prstGeom prst="rect">
            <a:avLst/>
          </a:prstGeom>
        </p:spPr>
      </p:pic>
      <p:pic>
        <p:nvPicPr>
          <p:cNvPr id="7" name="Picture 6">
            <a:extLst>
              <a:ext uri="{FF2B5EF4-FFF2-40B4-BE49-F238E27FC236}">
                <a16:creationId xmlns:a16="http://schemas.microsoft.com/office/drawing/2014/main" id="{9B41BD02-5E53-4E37-A62C-2252D90DE852}"/>
              </a:ext>
            </a:extLst>
          </p:cNvPr>
          <p:cNvPicPr>
            <a:picLocks/>
          </p:cNvPicPr>
          <p:nvPr/>
        </p:nvPicPr>
        <p:blipFill>
          <a:blip r:embed="rId4"/>
          <a:stretch>
            <a:fillRect/>
          </a:stretch>
        </p:blipFill>
        <p:spPr>
          <a:xfrm>
            <a:off x="3652556" y="4316400"/>
            <a:ext cx="2664000" cy="1627200"/>
          </a:xfrm>
          <a:prstGeom prst="rect">
            <a:avLst/>
          </a:prstGeom>
        </p:spPr>
      </p:pic>
      <p:pic>
        <p:nvPicPr>
          <p:cNvPr id="8" name="Picture 7">
            <a:extLst>
              <a:ext uri="{FF2B5EF4-FFF2-40B4-BE49-F238E27FC236}">
                <a16:creationId xmlns:a16="http://schemas.microsoft.com/office/drawing/2014/main" id="{BFBB7A63-476F-435C-86AC-EE27171915FE}"/>
              </a:ext>
            </a:extLst>
          </p:cNvPr>
          <p:cNvPicPr>
            <a:picLocks/>
          </p:cNvPicPr>
          <p:nvPr/>
        </p:nvPicPr>
        <p:blipFill>
          <a:blip r:embed="rId5"/>
          <a:stretch>
            <a:fillRect/>
          </a:stretch>
        </p:blipFill>
        <p:spPr>
          <a:xfrm>
            <a:off x="3652556" y="6019800"/>
            <a:ext cx="2664000" cy="1627200"/>
          </a:xfrm>
          <a:prstGeom prst="rect">
            <a:avLst/>
          </a:prstGeom>
        </p:spPr>
      </p:pic>
    </p:spTree>
    <p:extLst>
      <p:ext uri="{BB962C8B-B14F-4D97-AF65-F5344CB8AC3E}">
        <p14:creationId xmlns:p14="http://schemas.microsoft.com/office/powerpoint/2010/main" val="3949922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0311" y="8754712"/>
            <a:ext cx="504825" cy="2652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i="1" dirty="0">
                <a:ln w="11430"/>
                <a:solidFill>
                  <a:schemeClr val="tx1"/>
                </a:solidFill>
                <a:latin typeface="TH SarabunPSK" panose="020B0500040200020003" pitchFamily="34" charset="-34"/>
                <a:cs typeface="TH SarabunPSK" panose="020B0500040200020003" pitchFamily="34" charset="-34"/>
              </a:rPr>
              <a:t>11</a:t>
            </a:r>
            <a:endParaRPr lang="th-TH" sz="2000" b="1" i="1" dirty="0">
              <a:ln w="11430"/>
              <a:solidFill>
                <a:schemeClr val="tx1"/>
              </a:solidFill>
              <a:latin typeface="TH SarabunPSK" panose="020B0500040200020003" pitchFamily="34" charset="-34"/>
              <a:cs typeface="TH SarabunPSK" panose="020B0500040200020003" pitchFamily="34" charset="-34"/>
            </a:endParaRPr>
          </a:p>
        </p:txBody>
      </p:sp>
      <p:sp>
        <p:nvSpPr>
          <p:cNvPr id="5" name="Rounded Rectangle 4"/>
          <p:cNvSpPr/>
          <p:nvPr/>
        </p:nvSpPr>
        <p:spPr>
          <a:xfrm>
            <a:off x="152402" y="640902"/>
            <a:ext cx="6497653" cy="8122098"/>
          </a:xfrm>
          <a:prstGeom prst="roundRect">
            <a:avLst>
              <a:gd name="adj" fmla="val 63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TH SarabunPSK" panose="020B0500040200020003" pitchFamily="34" charset="-34"/>
                <a:cs typeface="TH SarabunPSK" panose="020B0500040200020003" pitchFamily="34" charset="-34"/>
              </a:rPr>
              <a:t>ตัวชี้วัดทางเศรษฐกิจที่ส่งสัญญาณบวกและต่ออุตสาหกรรมเครื่องจักรกลไทย</a:t>
            </a:r>
            <a:endParaRPr lang="en-US" b="1" dirty="0">
              <a:latin typeface="TH SarabunPSK" panose="020B0500040200020003" pitchFamily="34" charset="-34"/>
              <a:cs typeface="TH SarabunPSK" panose="020B0500040200020003" pitchFamily="34" charset="-34"/>
            </a:endParaRPr>
          </a:p>
        </p:txBody>
      </p:sp>
      <p:sp>
        <p:nvSpPr>
          <p:cNvPr id="8" name="TextBox 7">
            <a:extLst>
              <a:ext uri="{FF2B5EF4-FFF2-40B4-BE49-F238E27FC236}">
                <a16:creationId xmlns:a16="http://schemas.microsoft.com/office/drawing/2014/main" id="{2A4147F9-93B4-4118-965D-2A6DBDA38DE4}"/>
              </a:ext>
            </a:extLst>
          </p:cNvPr>
          <p:cNvSpPr txBox="1"/>
          <p:nvPr/>
        </p:nvSpPr>
        <p:spPr>
          <a:xfrm>
            <a:off x="207947" y="8763000"/>
            <a:ext cx="5962364" cy="307777"/>
          </a:xfrm>
          <a:prstGeom prst="rect">
            <a:avLst/>
          </a:prstGeom>
          <a:noFill/>
        </p:spPr>
        <p:txBody>
          <a:bodyPr wrap="square" rtlCol="0">
            <a:spAutoFit/>
          </a:bodyPr>
          <a:lstStyle/>
          <a:p>
            <a:r>
              <a:rPr lang="th-TH" sz="1400" dirty="0">
                <a:solidFill>
                  <a:prstClr val="black"/>
                </a:solidFill>
                <a:latin typeface="TH SarabunPSK" panose="020B0500040200020003" pitchFamily="34" charset="-34"/>
                <a:cs typeface="TH SarabunPSK" panose="020B0500040200020003" pitchFamily="34" charset="-34"/>
              </a:rPr>
              <a:t>ที่มา </a:t>
            </a:r>
            <a:r>
              <a:rPr lang="en-US" sz="1400" dirty="0">
                <a:solidFill>
                  <a:prstClr val="black"/>
                </a:solidFill>
                <a:latin typeface="TH SarabunPSK" panose="020B0500040200020003" pitchFamily="34" charset="-34"/>
                <a:cs typeface="TH SarabunPSK" panose="020B0500040200020003" pitchFamily="34" charset="-34"/>
              </a:rPr>
              <a:t>: </a:t>
            </a:r>
            <a:r>
              <a:rPr lang="th-TH" sz="1400" dirty="0">
                <a:solidFill>
                  <a:prstClr val="black"/>
                </a:solidFill>
                <a:latin typeface="TH SarabunPSK" panose="020B0500040200020003" pitchFamily="34" charset="-34"/>
                <a:cs typeface="TH SarabunPSK" panose="020B0500040200020003" pitchFamily="34" charset="-34"/>
              </a:rPr>
              <a:t> สำนักงานคณะกรรมการส่งเสริมการลงทุน</a:t>
            </a:r>
            <a:r>
              <a:rPr lang="th-TH" sz="1200" dirty="0">
                <a:solidFill>
                  <a:prstClr val="black"/>
                </a:solidFill>
                <a:latin typeface="Cordia New" pitchFamily="34" charset="-34"/>
              </a:rPr>
              <a:t>			</a:t>
            </a:r>
            <a:endParaRPr lang="th-TH" sz="1400" dirty="0">
              <a:solidFill>
                <a:prstClr val="black"/>
              </a:solidFill>
              <a:latin typeface="TH SarabunPSK" panose="020B0500040200020003" pitchFamily="34" charset="-34"/>
              <a:cs typeface="TH SarabunPSK" panose="020B0500040200020003" pitchFamily="34" charset="-34"/>
            </a:endParaRPr>
          </a:p>
        </p:txBody>
      </p:sp>
      <p:sp>
        <p:nvSpPr>
          <p:cNvPr id="17" name="TextBox 16">
            <a:extLst>
              <a:ext uri="{FF2B5EF4-FFF2-40B4-BE49-F238E27FC236}">
                <a16:creationId xmlns:a16="http://schemas.microsoft.com/office/drawing/2014/main" id="{D303EB31-8466-40F9-8AB9-102F41ECCA61}"/>
              </a:ext>
            </a:extLst>
          </p:cNvPr>
          <p:cNvSpPr txBox="1"/>
          <p:nvPr/>
        </p:nvSpPr>
        <p:spPr>
          <a:xfrm>
            <a:off x="402923" y="838200"/>
            <a:ext cx="6019800" cy="6704399"/>
          </a:xfrm>
          <a:prstGeom prst="rect">
            <a:avLst/>
          </a:prstGeom>
          <a:noFill/>
        </p:spPr>
        <p:txBody>
          <a:bodyPr wrap="square" rtlCol="0">
            <a:spAutoFit/>
          </a:bodyPr>
          <a:lstStyle/>
          <a:p>
            <a:pPr>
              <a:spcAft>
                <a:spcPts val="1000"/>
              </a:spcAft>
            </a:pPr>
            <a:r>
              <a:rPr lang="th-TH" sz="1600" b="1" dirty="0">
                <a:solidFill>
                  <a:schemeClr val="tx1"/>
                </a:solidFill>
                <a:latin typeface="TH SarabunPSK" panose="020B0500040200020003" pitchFamily="34" charset="-34"/>
                <a:cs typeface="TH SarabunPSK" panose="020B0500040200020003" pitchFamily="34" charset="-34"/>
              </a:rPr>
              <a:t>โครงการที่ได้รับการส่งเสริมการลงทุนจำนวน </a:t>
            </a:r>
            <a:r>
              <a:rPr lang="en-US" sz="1600" b="1" dirty="0">
                <a:latin typeface="TH SarabunPSK" panose="020B0500040200020003" pitchFamily="34" charset="-34"/>
                <a:cs typeface="TH SarabunPSK" panose="020B0500040200020003" pitchFamily="34" charset="-34"/>
              </a:rPr>
              <a:t>3</a:t>
            </a:r>
            <a:r>
              <a:rPr lang="th-TH" sz="1600" b="1" dirty="0">
                <a:solidFill>
                  <a:schemeClr val="tx1"/>
                </a:solidFill>
                <a:latin typeface="TH SarabunPSK" panose="020B0500040200020003" pitchFamily="34" charset="-34"/>
                <a:cs typeface="TH SarabunPSK" panose="020B0500040200020003" pitchFamily="34" charset="-34"/>
              </a:rPr>
              <a:t>  โครงการ โดยมีรายละเอียดดังนี้  </a:t>
            </a:r>
          </a:p>
          <a:p>
            <a:pPr>
              <a:spcAft>
                <a:spcPts val="1000"/>
              </a:spcAft>
            </a:pPr>
            <a:endParaRPr lang="th-TH" sz="1600" b="1" dirty="0">
              <a:latin typeface="TH SarabunPSK" panose="020B0500040200020003" pitchFamily="34" charset="-34"/>
              <a:cs typeface="TH SarabunPSK" panose="020B0500040200020003" pitchFamily="34" charset="-34"/>
            </a:endParaRPr>
          </a:p>
          <a:p>
            <a:pPr>
              <a:spcAft>
                <a:spcPts val="1000"/>
              </a:spcAft>
            </a:pPr>
            <a:endParaRPr lang="th-TH" sz="1600" b="1" dirty="0">
              <a:solidFill>
                <a:schemeClr val="tx1"/>
              </a:solidFill>
              <a:latin typeface="TH SarabunPSK" panose="020B0500040200020003" pitchFamily="34" charset="-34"/>
              <a:cs typeface="TH SarabunPSK" panose="020B0500040200020003" pitchFamily="34" charset="-34"/>
            </a:endParaRPr>
          </a:p>
          <a:p>
            <a:pPr>
              <a:spcAft>
                <a:spcPts val="1000"/>
              </a:spcAft>
            </a:pPr>
            <a:endParaRPr lang="th-TH" sz="1600" b="1" dirty="0">
              <a:latin typeface="TH SarabunPSK" panose="020B0500040200020003" pitchFamily="34" charset="-34"/>
              <a:cs typeface="TH SarabunPSK" panose="020B0500040200020003" pitchFamily="34" charset="-34"/>
            </a:endParaRPr>
          </a:p>
          <a:p>
            <a:pPr>
              <a:spcAft>
                <a:spcPts val="1000"/>
              </a:spcAft>
            </a:pPr>
            <a:endParaRPr lang="th-TH" sz="1600" b="1" dirty="0">
              <a:solidFill>
                <a:schemeClr val="tx1"/>
              </a:solidFill>
              <a:latin typeface="TH SarabunPSK" panose="020B0500040200020003" pitchFamily="34" charset="-34"/>
              <a:cs typeface="TH SarabunPSK" panose="020B0500040200020003" pitchFamily="34" charset="-34"/>
            </a:endParaRPr>
          </a:p>
          <a:p>
            <a:pPr>
              <a:spcAft>
                <a:spcPts val="1000"/>
              </a:spcAft>
            </a:pPr>
            <a:endParaRPr lang="th-TH" sz="1600" b="1" dirty="0">
              <a:latin typeface="TH SarabunPSK" panose="020B0500040200020003" pitchFamily="34" charset="-34"/>
              <a:cs typeface="TH SarabunPSK" panose="020B0500040200020003" pitchFamily="34" charset="-34"/>
            </a:endParaRPr>
          </a:p>
          <a:p>
            <a:pPr>
              <a:spcAft>
                <a:spcPts val="1000"/>
              </a:spcAft>
            </a:pPr>
            <a:endParaRPr lang="th-TH" sz="1600" b="1" dirty="0">
              <a:solidFill>
                <a:schemeClr val="tx1"/>
              </a:solidFill>
              <a:latin typeface="TH SarabunPSK" panose="020B0500040200020003" pitchFamily="34" charset="-34"/>
              <a:cs typeface="TH SarabunPSK" panose="020B0500040200020003" pitchFamily="34" charset="-34"/>
            </a:endParaRPr>
          </a:p>
          <a:p>
            <a:pPr>
              <a:spcAft>
                <a:spcPts val="1000"/>
              </a:spcAft>
            </a:pPr>
            <a:endParaRPr lang="th-TH" sz="1600" b="1" dirty="0">
              <a:latin typeface="TH SarabunPSK" panose="020B0500040200020003" pitchFamily="34" charset="-34"/>
              <a:cs typeface="TH SarabunPSK" panose="020B0500040200020003" pitchFamily="34" charset="-34"/>
            </a:endParaRPr>
          </a:p>
          <a:p>
            <a:pPr>
              <a:spcAft>
                <a:spcPts val="1000"/>
              </a:spcAft>
            </a:pPr>
            <a:endParaRPr lang="th-TH" sz="1600" dirty="0">
              <a:solidFill>
                <a:schemeClr val="tx1"/>
              </a:solidFill>
              <a:latin typeface="TH SarabunPSK" panose="020B0500040200020003" pitchFamily="34" charset="-34"/>
              <a:cs typeface="TH SarabunPSK" panose="020B0500040200020003" pitchFamily="34" charset="-34"/>
            </a:endParaRPr>
          </a:p>
          <a:p>
            <a:pPr>
              <a:spcAft>
                <a:spcPts val="1000"/>
              </a:spcAft>
            </a:pPr>
            <a:endParaRPr lang="th-TH" sz="1600" dirty="0">
              <a:latin typeface="TH SarabunPSK" panose="020B0500040200020003" pitchFamily="34" charset="-34"/>
              <a:cs typeface="TH SarabunPSK" panose="020B0500040200020003" pitchFamily="34" charset="-34"/>
            </a:endParaRPr>
          </a:p>
          <a:p>
            <a:pPr>
              <a:spcAft>
                <a:spcPts val="1000"/>
              </a:spcAft>
            </a:pPr>
            <a:endParaRPr lang="th-TH" sz="1600" dirty="0">
              <a:solidFill>
                <a:schemeClr val="tx1"/>
              </a:solidFill>
              <a:latin typeface="TH SarabunPSK" panose="020B0500040200020003" pitchFamily="34" charset="-34"/>
              <a:cs typeface="TH SarabunPSK" panose="020B0500040200020003" pitchFamily="34" charset="-34"/>
            </a:endParaRPr>
          </a:p>
          <a:p>
            <a:pPr>
              <a:spcAft>
                <a:spcPts val="1000"/>
              </a:spcAft>
            </a:pPr>
            <a:endParaRPr lang="th-TH" sz="1600" b="1" dirty="0">
              <a:latin typeface="TH SarabunPSK" panose="020B0500040200020003" pitchFamily="34" charset="-34"/>
              <a:cs typeface="TH SarabunPSK" panose="020B0500040200020003" pitchFamily="34" charset="-34"/>
            </a:endParaRPr>
          </a:p>
          <a:p>
            <a:pPr>
              <a:spcAft>
                <a:spcPts val="1000"/>
              </a:spcAft>
            </a:pPr>
            <a:endParaRPr lang="th-TH" sz="1600" b="1" dirty="0">
              <a:solidFill>
                <a:schemeClr val="tx1"/>
              </a:solidFill>
              <a:latin typeface="TH SarabunPSK" panose="020B0500040200020003" pitchFamily="34" charset="-34"/>
              <a:cs typeface="TH SarabunPSK" panose="020B0500040200020003" pitchFamily="34" charset="-34"/>
            </a:endParaRPr>
          </a:p>
          <a:p>
            <a:pPr>
              <a:spcAft>
                <a:spcPts val="1000"/>
              </a:spcAft>
            </a:pPr>
            <a:endParaRPr lang="th-TH" sz="1600" b="1" dirty="0">
              <a:latin typeface="TH SarabunPSK" panose="020B0500040200020003" pitchFamily="34" charset="-34"/>
              <a:cs typeface="TH SarabunPSK" panose="020B0500040200020003" pitchFamily="34" charset="-34"/>
            </a:endParaRPr>
          </a:p>
          <a:p>
            <a:pPr>
              <a:spcAft>
                <a:spcPts val="1000"/>
              </a:spcAft>
            </a:pPr>
            <a:endParaRPr lang="th-TH" sz="1600" b="1" dirty="0">
              <a:solidFill>
                <a:schemeClr val="tx1"/>
              </a:solidFill>
              <a:latin typeface="TH SarabunPSK" panose="020B0500040200020003" pitchFamily="34" charset="-34"/>
              <a:cs typeface="TH SarabunPSK" panose="020B0500040200020003" pitchFamily="34" charset="-34"/>
            </a:endParaRPr>
          </a:p>
          <a:p>
            <a:pPr>
              <a:spcAft>
                <a:spcPts val="1000"/>
              </a:spcAft>
            </a:pPr>
            <a:endParaRPr lang="th-TH" sz="1600" b="1" dirty="0">
              <a:latin typeface="TH SarabunPSK" panose="020B0500040200020003" pitchFamily="34" charset="-34"/>
              <a:cs typeface="TH SarabunPSK" panose="020B0500040200020003" pitchFamily="34" charset="-34"/>
            </a:endParaRPr>
          </a:p>
          <a:p>
            <a:pPr>
              <a:spcAft>
                <a:spcPts val="1000"/>
              </a:spcAft>
            </a:pPr>
            <a:endParaRPr lang="th-TH" sz="1600" b="1" dirty="0">
              <a:solidFill>
                <a:schemeClr val="tx1"/>
              </a:solidFill>
              <a:latin typeface="TH SarabunPSK" panose="020B0500040200020003" pitchFamily="34" charset="-34"/>
              <a:cs typeface="TH SarabunPSK" panose="020B0500040200020003" pitchFamily="34" charset="-34"/>
            </a:endParaRPr>
          </a:p>
          <a:p>
            <a:pPr>
              <a:spcAft>
                <a:spcPts val="1000"/>
              </a:spcAft>
            </a:pPr>
            <a:r>
              <a:rPr lang="th-TH" sz="1600" b="1" dirty="0">
                <a:solidFill>
                  <a:schemeClr val="tx1"/>
                </a:solidFill>
                <a:latin typeface="TH SarabunPSK" panose="020B0500040200020003" pitchFamily="34" charset="-34"/>
                <a:cs typeface="TH SarabunPSK" panose="020B0500040200020003" pitchFamily="34" charset="-34"/>
              </a:rPr>
              <a:t>     </a:t>
            </a:r>
            <a:endParaRPr lang="th-TH" sz="1600" dirty="0">
              <a:latin typeface="TH SarabunPSK" panose="020B0500040200020003" pitchFamily="34" charset="-34"/>
              <a:cs typeface="TH SarabunPSK" panose="020B0500040200020003" pitchFamily="34" charset="-34"/>
            </a:endParaRPr>
          </a:p>
        </p:txBody>
      </p:sp>
      <p:sp>
        <p:nvSpPr>
          <p:cNvPr id="11" name="Rectangle 10">
            <a:extLst>
              <a:ext uri="{FF2B5EF4-FFF2-40B4-BE49-F238E27FC236}">
                <a16:creationId xmlns:a16="http://schemas.microsoft.com/office/drawing/2014/main" id="{1D1B37A3-56B8-45D8-871D-BEA4160B5D22}"/>
              </a:ext>
            </a:extLst>
          </p:cNvPr>
          <p:cNvSpPr/>
          <p:nvPr/>
        </p:nvSpPr>
        <p:spPr>
          <a:xfrm>
            <a:off x="-28577" y="118746"/>
            <a:ext cx="7010401" cy="523220"/>
          </a:xfrm>
          <a:prstGeom prst="rect">
            <a:avLst/>
          </a:prstGeom>
        </p:spPr>
        <p:txBody>
          <a:bodyPr wrap="square">
            <a:spAutoFit/>
          </a:bodyPr>
          <a:lstStyle/>
          <a:p>
            <a:pPr algn="ctr"/>
            <a:r>
              <a:rPr lang="th-TH" sz="2800" b="1" i="1" dirty="0">
                <a:solidFill>
                  <a:srgbClr val="C00000"/>
                </a:solidFill>
                <a:latin typeface="KodchiangUPC" panose="02020603050405020304" pitchFamily="18" charset="-34"/>
                <a:cs typeface="KodchiangUPC" panose="02020603050405020304" pitchFamily="18" charset="-34"/>
              </a:rPr>
              <a:t>โครงการที่ได้รับการส่งเสริมการลงทุนจาก </a:t>
            </a:r>
            <a:r>
              <a:rPr lang="en-US" sz="2800" b="1" i="1" dirty="0">
                <a:solidFill>
                  <a:srgbClr val="C00000"/>
                </a:solidFill>
                <a:latin typeface="KodchiangUPC" panose="02020603050405020304" pitchFamily="18" charset="-34"/>
                <a:cs typeface="KodchiangUPC" panose="02020603050405020304" pitchFamily="18" charset="-34"/>
              </a:rPr>
              <a:t>BOI </a:t>
            </a:r>
            <a:r>
              <a:rPr lang="th-TH" sz="2800" b="1" i="1" dirty="0">
                <a:solidFill>
                  <a:srgbClr val="C00000"/>
                </a:solidFill>
                <a:latin typeface="KodchiangUPC" panose="02020603050405020304" pitchFamily="18" charset="-34"/>
                <a:cs typeface="KodchiangUPC" panose="02020603050405020304" pitchFamily="18" charset="-34"/>
              </a:rPr>
              <a:t>เดือนเมษายน ปี 2564 </a:t>
            </a:r>
          </a:p>
        </p:txBody>
      </p:sp>
      <p:graphicFrame>
        <p:nvGraphicFramePr>
          <p:cNvPr id="2" name="Table 1">
            <a:extLst>
              <a:ext uri="{FF2B5EF4-FFF2-40B4-BE49-F238E27FC236}">
                <a16:creationId xmlns:a16="http://schemas.microsoft.com/office/drawing/2014/main" id="{830FE881-3C6C-49AE-87BC-02A07D3B3776}"/>
              </a:ext>
            </a:extLst>
          </p:cNvPr>
          <p:cNvGraphicFramePr>
            <a:graphicFrameLocks noGrp="1"/>
          </p:cNvGraphicFramePr>
          <p:nvPr>
            <p:extLst>
              <p:ext uri="{D42A27DB-BD31-4B8C-83A1-F6EECF244321}">
                <p14:modId xmlns:p14="http://schemas.microsoft.com/office/powerpoint/2010/main" val="510381128"/>
              </p:ext>
            </p:extLst>
          </p:nvPr>
        </p:nvGraphicFramePr>
        <p:xfrm>
          <a:off x="323850" y="1228834"/>
          <a:ext cx="6272123" cy="2390176"/>
        </p:xfrm>
        <a:graphic>
          <a:graphicData uri="http://schemas.openxmlformats.org/drawingml/2006/table">
            <a:tbl>
              <a:tblPr/>
              <a:tblGrid>
                <a:gridCol w="282593">
                  <a:extLst>
                    <a:ext uri="{9D8B030D-6E8A-4147-A177-3AD203B41FA5}">
                      <a16:colId xmlns:a16="http://schemas.microsoft.com/office/drawing/2014/main" val="3588985360"/>
                    </a:ext>
                  </a:extLst>
                </a:gridCol>
                <a:gridCol w="1298557">
                  <a:extLst>
                    <a:ext uri="{9D8B030D-6E8A-4147-A177-3AD203B41FA5}">
                      <a16:colId xmlns:a16="http://schemas.microsoft.com/office/drawing/2014/main" val="3531962087"/>
                    </a:ext>
                  </a:extLst>
                </a:gridCol>
                <a:gridCol w="1295400">
                  <a:extLst>
                    <a:ext uri="{9D8B030D-6E8A-4147-A177-3AD203B41FA5}">
                      <a16:colId xmlns:a16="http://schemas.microsoft.com/office/drawing/2014/main" val="1423260492"/>
                    </a:ext>
                  </a:extLst>
                </a:gridCol>
                <a:gridCol w="1219200">
                  <a:extLst>
                    <a:ext uri="{9D8B030D-6E8A-4147-A177-3AD203B41FA5}">
                      <a16:colId xmlns:a16="http://schemas.microsoft.com/office/drawing/2014/main" val="1285367692"/>
                    </a:ext>
                  </a:extLst>
                </a:gridCol>
                <a:gridCol w="533400">
                  <a:extLst>
                    <a:ext uri="{9D8B030D-6E8A-4147-A177-3AD203B41FA5}">
                      <a16:colId xmlns:a16="http://schemas.microsoft.com/office/drawing/2014/main" val="2684579494"/>
                    </a:ext>
                  </a:extLst>
                </a:gridCol>
                <a:gridCol w="1642973">
                  <a:extLst>
                    <a:ext uri="{9D8B030D-6E8A-4147-A177-3AD203B41FA5}">
                      <a16:colId xmlns:a16="http://schemas.microsoft.com/office/drawing/2014/main" val="3484890704"/>
                    </a:ext>
                  </a:extLst>
                </a:gridCol>
              </a:tblGrid>
              <a:tr h="117798">
                <a:tc>
                  <a:txBody>
                    <a:bodyPr/>
                    <a:lstStyle/>
                    <a:p>
                      <a:pPr algn="ctr" fontAlgn="ctr"/>
                      <a:r>
                        <a:rPr lang="th-TH" sz="1200" b="1" i="0" u="none" strike="noStrike">
                          <a:solidFill>
                            <a:srgbClr val="000000"/>
                          </a:solidFill>
                          <a:effectLst/>
                          <a:latin typeface="TH SarabunPSK" panose="020B0500040200020003" pitchFamily="34" charset="-34"/>
                          <a:cs typeface="TH SarabunPSK" panose="020B0500040200020003" pitchFamily="34" charset="-34"/>
                        </a:rPr>
                        <a:t>ลำดับ</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th-TH" sz="1200" b="1" i="0" u="none" strike="noStrike">
                          <a:solidFill>
                            <a:srgbClr val="000000"/>
                          </a:solidFill>
                          <a:effectLst/>
                          <a:latin typeface="TH SarabunPSK" panose="020B0500040200020003" pitchFamily="34" charset="-34"/>
                          <a:cs typeface="TH SarabunPSK" panose="020B0500040200020003" pitchFamily="34" charset="-34"/>
                        </a:rPr>
                        <a:t>บริษัท</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th-TH" sz="1200" b="1" i="0" u="none" strike="noStrike" dirty="0">
                          <a:solidFill>
                            <a:srgbClr val="000000"/>
                          </a:solidFill>
                          <a:effectLst/>
                          <a:latin typeface="TH SarabunPSK" panose="020B0500040200020003" pitchFamily="34" charset="-34"/>
                          <a:cs typeface="TH SarabunPSK" panose="020B0500040200020003" pitchFamily="34" charset="-34"/>
                        </a:rPr>
                        <a:t>ที่ตั้งโครงการ/</a:t>
                      </a:r>
                      <a:br>
                        <a:rPr lang="en-US" sz="1200" b="1" i="0" u="none" strike="noStrike" dirty="0">
                          <a:solidFill>
                            <a:srgbClr val="000000"/>
                          </a:solidFill>
                          <a:effectLst/>
                          <a:latin typeface="TH SarabunPSK" panose="020B0500040200020003" pitchFamily="34" charset="-34"/>
                          <a:cs typeface="TH SarabunPSK" panose="020B0500040200020003" pitchFamily="34" charset="-34"/>
                        </a:rPr>
                      </a:br>
                      <a:r>
                        <a:rPr lang="th-TH" sz="1200" b="1" i="0" u="none" strike="noStrike" dirty="0">
                          <a:solidFill>
                            <a:srgbClr val="000000"/>
                          </a:solidFill>
                          <a:effectLst/>
                          <a:latin typeface="TH SarabunPSK" panose="020B0500040200020003" pitchFamily="34" charset="-34"/>
                          <a:cs typeface="TH SarabunPSK" panose="020B0500040200020003" pitchFamily="34" charset="-34"/>
                        </a:rPr>
                        <a:t>สถานที่ติดต่อ</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th-TH" sz="1200" b="1" i="0" u="none" strike="noStrike" dirty="0">
                          <a:solidFill>
                            <a:srgbClr val="000000"/>
                          </a:solidFill>
                          <a:effectLst/>
                          <a:latin typeface="TH SarabunPSK" panose="020B0500040200020003" pitchFamily="34" charset="-34"/>
                          <a:cs typeface="TH SarabunPSK" panose="020B0500040200020003" pitchFamily="34" charset="-34"/>
                        </a:rPr>
                        <a:t>ผลิตภัณฑ์/</a:t>
                      </a:r>
                      <a:br>
                        <a:rPr lang="en-US" sz="1200" b="1" i="0" u="none" strike="noStrike" dirty="0">
                          <a:solidFill>
                            <a:srgbClr val="000000"/>
                          </a:solidFill>
                          <a:effectLst/>
                          <a:latin typeface="TH SarabunPSK" panose="020B0500040200020003" pitchFamily="34" charset="-34"/>
                          <a:cs typeface="TH SarabunPSK" panose="020B0500040200020003" pitchFamily="34" charset="-34"/>
                        </a:rPr>
                      </a:br>
                      <a:r>
                        <a:rPr lang="th-TH" sz="1200" b="1" i="0" u="none" strike="noStrike" dirty="0">
                          <a:solidFill>
                            <a:srgbClr val="000000"/>
                          </a:solidFill>
                          <a:effectLst/>
                          <a:latin typeface="TH SarabunPSK" panose="020B0500040200020003" pitchFamily="34" charset="-34"/>
                          <a:cs typeface="TH SarabunPSK" panose="020B0500040200020003" pitchFamily="34" charset="-34"/>
                        </a:rPr>
                        <a:t>ประเภทกิจการ</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th-TH" sz="1200" b="1" i="0" u="none" strike="noStrike" dirty="0">
                          <a:solidFill>
                            <a:srgbClr val="000000"/>
                          </a:solidFill>
                          <a:effectLst/>
                          <a:latin typeface="TH SarabunPSK" panose="020B0500040200020003" pitchFamily="34" charset="-34"/>
                          <a:cs typeface="TH SarabunPSK" panose="020B0500040200020003" pitchFamily="34" charset="-34"/>
                        </a:rPr>
                        <a:t>สัญชาติ/</a:t>
                      </a:r>
                      <a:br>
                        <a:rPr lang="en-US" sz="1200" b="1" i="0" u="none" strike="noStrike" dirty="0">
                          <a:solidFill>
                            <a:srgbClr val="000000"/>
                          </a:solidFill>
                          <a:effectLst/>
                          <a:latin typeface="TH SarabunPSK" panose="020B0500040200020003" pitchFamily="34" charset="-34"/>
                          <a:cs typeface="TH SarabunPSK" panose="020B0500040200020003" pitchFamily="34" charset="-34"/>
                        </a:rPr>
                      </a:br>
                      <a:r>
                        <a:rPr lang="th-TH" sz="1200" b="1" i="0" u="none" strike="noStrike" dirty="0">
                          <a:solidFill>
                            <a:srgbClr val="000000"/>
                          </a:solidFill>
                          <a:effectLst/>
                          <a:latin typeface="TH SarabunPSK" panose="020B0500040200020003" pitchFamily="34" charset="-34"/>
                          <a:cs typeface="TH SarabunPSK" panose="020B0500040200020003" pitchFamily="34" charset="-34"/>
                        </a:rPr>
                        <a:t> การร่วมทุน</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th-TH" sz="1200" b="1" i="0" u="none" strike="noStrike">
                          <a:solidFill>
                            <a:srgbClr val="000000"/>
                          </a:solidFill>
                          <a:effectLst/>
                          <a:latin typeface="TH SarabunPSK" panose="020B0500040200020003" pitchFamily="34" charset="-34"/>
                          <a:cs typeface="TH SarabunPSK" panose="020B0500040200020003" pitchFamily="34" charset="-34"/>
                        </a:rPr>
                        <a:t>วันอนุมัติ</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533461909"/>
                  </a:ext>
                </a:extLst>
              </a:tr>
              <a:tr h="74499">
                <a:tc>
                  <a:txBody>
                    <a:bodyPr/>
                    <a:lstStyle/>
                    <a:p>
                      <a:pPr algn="ctr" fontAlgn="ctr"/>
                      <a:r>
                        <a:rPr lang="en-US" sz="1200" b="0" i="0" u="none" strike="noStrike">
                          <a:solidFill>
                            <a:srgbClr val="000000"/>
                          </a:solidFill>
                          <a:effectLst/>
                          <a:latin typeface="TH SarabunPSK" panose="020B0500040200020003" pitchFamily="34" charset="-34"/>
                          <a:cs typeface="TH SarabunPSK" panose="020B0500040200020003" pitchFamily="34" charset="-34"/>
                        </a:rPr>
                        <a:t>1</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 เอ.ไอ. เทคโนโลยี จำกัด</a:t>
                      </a:r>
                      <a:endParaRPr lang="en-US" sz="1200" b="0" i="0" u="none" strike="noStrike" dirty="0">
                        <a:solidFill>
                          <a:srgbClr val="000000"/>
                        </a:solidFill>
                        <a:effectLst/>
                        <a:latin typeface="TH SarabunPSK" panose="020B0500040200020003" pitchFamily="34" charset="-34"/>
                        <a:cs typeface="TH SarabunPSK" panose="020B0500040200020003" pitchFamily="34" charset="-34"/>
                      </a:endParaRPr>
                    </a:p>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 </a:t>
                      </a:r>
                      <a:r>
                        <a:rPr lang="en-US" sz="1200" b="0" i="0" u="none" strike="noStrike" dirty="0">
                          <a:solidFill>
                            <a:srgbClr val="000000"/>
                          </a:solidFill>
                          <a:effectLst/>
                          <a:latin typeface="TH SarabunPSK" panose="020B0500040200020003" pitchFamily="34" charset="-34"/>
                          <a:cs typeface="TH SarabunPSK" panose="020B0500040200020003" pitchFamily="34" charset="-34"/>
                        </a:rPr>
                        <a:t>A. I. TECHNOLOGY COMPANY LIMITED</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 56 หมู่ 9 ถ.ลาดหลุมแก้ว </a:t>
                      </a:r>
                      <a:endParaRPr lang="en-US" sz="1200" b="0" i="0" u="none" strike="noStrike" dirty="0">
                        <a:solidFill>
                          <a:srgbClr val="000000"/>
                        </a:solidFill>
                        <a:effectLst/>
                        <a:latin typeface="TH SarabunPSK" panose="020B0500040200020003" pitchFamily="34" charset="-34"/>
                        <a:cs typeface="TH SarabunPSK" panose="020B0500040200020003" pitchFamily="34" charset="-34"/>
                      </a:endParaRPr>
                    </a:p>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ต.คูบางหลวง อ.ลาดหลุมแก้ว </a:t>
                      </a:r>
                      <a:endParaRPr lang="en-US" sz="1200" b="0" i="0" u="none" strike="noStrike" dirty="0">
                        <a:solidFill>
                          <a:srgbClr val="000000"/>
                        </a:solidFill>
                        <a:effectLst/>
                        <a:latin typeface="TH SarabunPSK" panose="020B0500040200020003" pitchFamily="34" charset="-34"/>
                        <a:cs typeface="TH SarabunPSK" panose="020B0500040200020003" pitchFamily="34" charset="-34"/>
                      </a:endParaRPr>
                    </a:p>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จ.ปทุมธานี</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 ผลิตเครื่องจักรอัตโนมัติที่มีขั้นตอนการออกแบบระบบอัตโนมัติและระบบควบคุม การปฏิบัตงานด้วยสมองกลเอง (4.5.1.1)</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ไทย</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ประชุมคณะทำงานพิจารณาโครงการ </a:t>
                      </a:r>
                      <a:endParaRPr lang="en-US" sz="1200" b="0" i="0" u="none" strike="noStrike" dirty="0">
                        <a:solidFill>
                          <a:srgbClr val="000000"/>
                        </a:solidFill>
                        <a:effectLst/>
                        <a:latin typeface="TH SarabunPSK" panose="020B0500040200020003" pitchFamily="34" charset="-34"/>
                        <a:cs typeface="TH SarabunPSK" panose="020B0500040200020003" pitchFamily="34" charset="-34"/>
                      </a:endParaRPr>
                    </a:p>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ครั้งที่ 14 วันจันทร์ที่ 19 เมษายน 2564</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330507"/>
                  </a:ext>
                </a:extLst>
              </a:tr>
              <a:tr h="74499">
                <a:tc>
                  <a:txBody>
                    <a:bodyPr/>
                    <a:lstStyle/>
                    <a:p>
                      <a:pPr algn="ctr" fontAlgn="ctr"/>
                      <a:r>
                        <a:rPr lang="en-US" sz="1200" b="0" i="0" u="none" strike="noStrike">
                          <a:solidFill>
                            <a:srgbClr val="000000"/>
                          </a:solidFill>
                          <a:effectLst/>
                          <a:latin typeface="TH SarabunPSK" panose="020B0500040200020003" pitchFamily="34" charset="-34"/>
                          <a:cs typeface="TH SarabunPSK" panose="020B0500040200020003" pitchFamily="34" charset="-34"/>
                        </a:rPr>
                        <a:t>2</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 เอ็น ไอ (ประเทศไทย) จำกัด</a:t>
                      </a:r>
                      <a:endParaRPr lang="en-US" sz="1200" b="0" i="0" u="none" strike="noStrike" dirty="0">
                        <a:solidFill>
                          <a:srgbClr val="000000"/>
                        </a:solidFill>
                        <a:effectLst/>
                        <a:latin typeface="TH SarabunPSK" panose="020B0500040200020003" pitchFamily="34" charset="-34"/>
                        <a:cs typeface="TH SarabunPSK" panose="020B0500040200020003" pitchFamily="34" charset="-34"/>
                      </a:endParaRPr>
                    </a:p>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 </a:t>
                      </a:r>
                      <a:r>
                        <a:rPr lang="en-US" sz="1200" b="0" i="0" u="none" strike="noStrike" dirty="0">
                          <a:solidFill>
                            <a:srgbClr val="000000"/>
                          </a:solidFill>
                          <a:effectLst/>
                          <a:latin typeface="TH SarabunPSK" panose="020B0500040200020003" pitchFamily="34" charset="-34"/>
                          <a:cs typeface="TH SarabunPSK" panose="020B0500040200020003" pitchFamily="34" charset="-34"/>
                        </a:rPr>
                        <a:t>N I (THAILAND) </a:t>
                      </a:r>
                    </a:p>
                    <a:p>
                      <a:pPr algn="ctr" fontAlgn="ctr"/>
                      <a:r>
                        <a:rPr lang="en-US" sz="1200" b="0" i="0" u="none" strike="noStrike" dirty="0">
                          <a:solidFill>
                            <a:srgbClr val="000000"/>
                          </a:solidFill>
                          <a:effectLst/>
                          <a:latin typeface="TH SarabunPSK" panose="020B0500040200020003" pitchFamily="34" charset="-34"/>
                          <a:cs typeface="TH SarabunPSK" panose="020B0500040200020003" pitchFamily="34" charset="-34"/>
                        </a:rPr>
                        <a:t>COMPANY LIMITED</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 115 หมู่ 1 ต.โคกม่วง </a:t>
                      </a:r>
                      <a:endParaRPr lang="en-US" sz="1200" b="0" i="0" u="none" strike="noStrike" dirty="0">
                        <a:solidFill>
                          <a:srgbClr val="000000"/>
                        </a:solidFill>
                        <a:effectLst/>
                        <a:latin typeface="TH SarabunPSK" panose="020B0500040200020003" pitchFamily="34" charset="-34"/>
                        <a:cs typeface="TH SarabunPSK" panose="020B0500040200020003" pitchFamily="34" charset="-34"/>
                      </a:endParaRPr>
                    </a:p>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อ.ภาชี จ.พระนครศรีอยุธยา </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a:solidFill>
                            <a:srgbClr val="000000"/>
                          </a:solidFill>
                          <a:effectLst/>
                          <a:latin typeface="TH SarabunPSK" panose="020B0500040200020003" pitchFamily="34" charset="-34"/>
                          <a:cs typeface="TH SarabunPSK" panose="020B0500040200020003" pitchFamily="34" charset="-34"/>
                        </a:rPr>
                        <a:t> ผลิตชิ้นส่วนแม่พิมพ์และการซ่อมแซมแม่พิมพ์ (4.5.2)</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ญี่ปุ่น</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ประชุมคณะทำงานพิจารณาโครงการ </a:t>
                      </a:r>
                      <a:endParaRPr lang="en-US" sz="1200" b="0" i="0" u="none" strike="noStrike" dirty="0">
                        <a:solidFill>
                          <a:srgbClr val="000000"/>
                        </a:solidFill>
                        <a:effectLst/>
                        <a:latin typeface="TH SarabunPSK" panose="020B0500040200020003" pitchFamily="34" charset="-34"/>
                        <a:cs typeface="TH SarabunPSK" panose="020B0500040200020003" pitchFamily="34" charset="-34"/>
                      </a:endParaRPr>
                    </a:p>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ครั้งที่ 14 วันจันทร์ที่ 19 เมษายน 2564</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696551"/>
                  </a:ext>
                </a:extLst>
              </a:tr>
              <a:tr h="74499">
                <a:tc>
                  <a:txBody>
                    <a:bodyPr/>
                    <a:lstStyle/>
                    <a:p>
                      <a:pPr algn="ctr" fontAlgn="ctr"/>
                      <a:r>
                        <a:rPr lang="en-US" sz="1200" b="0" i="0" u="none" strike="noStrike">
                          <a:solidFill>
                            <a:srgbClr val="000000"/>
                          </a:solidFill>
                          <a:effectLst/>
                          <a:latin typeface="TH SarabunPSK" panose="020B0500040200020003" pitchFamily="34" charset="-34"/>
                          <a:cs typeface="TH SarabunPSK" panose="020B0500040200020003" pitchFamily="34" charset="-34"/>
                        </a:rPr>
                        <a:t>3</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 ไพรมัส จำกัด </a:t>
                      </a:r>
                      <a:endParaRPr lang="en-US" sz="1200" b="0" i="0" u="none" strike="noStrike" dirty="0">
                        <a:solidFill>
                          <a:srgbClr val="000000"/>
                        </a:solidFill>
                        <a:effectLst/>
                        <a:latin typeface="TH SarabunPSK" panose="020B0500040200020003" pitchFamily="34" charset="-34"/>
                        <a:cs typeface="TH SarabunPSK" panose="020B0500040200020003" pitchFamily="34" charset="-34"/>
                      </a:endParaRPr>
                    </a:p>
                    <a:p>
                      <a:pPr algn="ctr" fontAlgn="ctr"/>
                      <a:r>
                        <a:rPr lang="en-US" sz="1200" b="0" i="0" u="none" strike="noStrike" dirty="0">
                          <a:solidFill>
                            <a:srgbClr val="000000"/>
                          </a:solidFill>
                          <a:effectLst/>
                          <a:latin typeface="TH SarabunPSK" panose="020B0500040200020003" pitchFamily="34" charset="-34"/>
                          <a:cs typeface="TH SarabunPSK" panose="020B0500040200020003" pitchFamily="34" charset="-34"/>
                        </a:rPr>
                        <a:t>PRIMUS COMPANY LIMITED</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a:solidFill>
                            <a:srgbClr val="000000"/>
                          </a:solidFill>
                          <a:effectLst/>
                          <a:latin typeface="TH SarabunPSK" panose="020B0500040200020003" pitchFamily="34" charset="-34"/>
                          <a:cs typeface="TH SarabunPSK" panose="020B0500040200020003" pitchFamily="34" charset="-34"/>
                        </a:rPr>
                        <a:t> 119 ซ.สีม่วงอนุสรณ์ ถ.สุทธิสารวินิจฉัย แขวงดินแดง เขตดินแดง กรุงเทพฯ </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a:solidFill>
                            <a:srgbClr val="000000"/>
                          </a:solidFill>
                          <a:effectLst/>
                          <a:latin typeface="TH SarabunPSK" panose="020B0500040200020003" pitchFamily="34" charset="-34"/>
                          <a:cs typeface="TH SarabunPSK" panose="020B0500040200020003" pitchFamily="34" charset="-34"/>
                        </a:rPr>
                        <a:t> ผลิตอุปกรณ์เครื่องจักร (4.5.3)</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a:solidFill>
                            <a:srgbClr val="000000"/>
                          </a:solidFill>
                          <a:effectLst/>
                          <a:latin typeface="TH SarabunPSK" panose="020B0500040200020003" pitchFamily="34" charset="-34"/>
                          <a:cs typeface="TH SarabunPSK" panose="020B0500040200020003" pitchFamily="34" charset="-34"/>
                        </a:rPr>
                        <a:t>ไทย</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ประชุมคณะทำงานพิจารณาโครงการ </a:t>
                      </a:r>
                      <a:endParaRPr lang="en-US" sz="1200" b="0" i="0" u="none" strike="noStrike" dirty="0">
                        <a:solidFill>
                          <a:srgbClr val="000000"/>
                        </a:solidFill>
                        <a:effectLst/>
                        <a:latin typeface="TH SarabunPSK" panose="020B0500040200020003" pitchFamily="34" charset="-34"/>
                        <a:cs typeface="TH SarabunPSK" panose="020B0500040200020003" pitchFamily="34" charset="-34"/>
                      </a:endParaRPr>
                    </a:p>
                    <a:p>
                      <a:pPr algn="ctr" fontAlgn="ctr"/>
                      <a:r>
                        <a:rPr lang="th-TH" sz="1200" b="0" i="0" u="none" strike="noStrike" dirty="0">
                          <a:solidFill>
                            <a:srgbClr val="000000"/>
                          </a:solidFill>
                          <a:effectLst/>
                          <a:latin typeface="TH SarabunPSK" panose="020B0500040200020003" pitchFamily="34" charset="-34"/>
                          <a:cs typeface="TH SarabunPSK" panose="020B0500040200020003" pitchFamily="34" charset="-34"/>
                        </a:rPr>
                        <a:t>ครั้งที่ 15 วันจันทร์ที่ 26 เมษายน 2564</a:t>
                      </a:r>
                    </a:p>
                  </a:txBody>
                  <a:tcPr marL="3184" marR="3184" marT="3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462640"/>
                  </a:ext>
                </a:extLst>
              </a:tr>
            </a:tbl>
          </a:graphicData>
        </a:graphic>
      </p:graphicFrame>
    </p:spTree>
    <p:extLst>
      <p:ext uri="{BB962C8B-B14F-4D97-AF65-F5344CB8AC3E}">
        <p14:creationId xmlns:p14="http://schemas.microsoft.com/office/powerpoint/2010/main" val="1346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0311" y="8754712"/>
            <a:ext cx="504825" cy="2652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i="1" dirty="0">
                <a:ln w="11430"/>
                <a:solidFill>
                  <a:schemeClr val="tx1"/>
                </a:solidFill>
                <a:latin typeface="TH SarabunPSK" panose="020B0500040200020003" pitchFamily="34" charset="-34"/>
                <a:cs typeface="TH SarabunPSK" panose="020B0500040200020003" pitchFamily="34" charset="-34"/>
              </a:rPr>
              <a:t>12</a:t>
            </a:r>
            <a:endParaRPr lang="th-TH" sz="2000" b="1" i="1" dirty="0">
              <a:ln w="11430"/>
              <a:solidFill>
                <a:schemeClr val="tx1"/>
              </a:solidFill>
              <a:latin typeface="TH SarabunPSK" panose="020B0500040200020003" pitchFamily="34" charset="-34"/>
              <a:cs typeface="TH SarabunPSK" panose="020B0500040200020003" pitchFamily="34" charset="-34"/>
            </a:endParaRPr>
          </a:p>
        </p:txBody>
      </p:sp>
      <p:sp>
        <p:nvSpPr>
          <p:cNvPr id="5" name="Rounded Rectangle 4"/>
          <p:cNvSpPr/>
          <p:nvPr/>
        </p:nvSpPr>
        <p:spPr>
          <a:xfrm>
            <a:off x="152402" y="640902"/>
            <a:ext cx="6497653" cy="8122098"/>
          </a:xfrm>
          <a:prstGeom prst="roundRect">
            <a:avLst>
              <a:gd name="adj" fmla="val 63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TH SarabunPSK" panose="020B0500040200020003" pitchFamily="34" charset="-34"/>
                <a:cs typeface="TH SarabunPSK" panose="020B0500040200020003" pitchFamily="34" charset="-34"/>
              </a:rPr>
              <a:t>ตัวชี้วัดทางเศรษฐกิจที่ส่งสัญญาณบวกและต่ออุตสาหกรรมเครื่องจักรกลไทย</a:t>
            </a:r>
            <a:endParaRPr lang="en-US" b="1" dirty="0">
              <a:latin typeface="TH SarabunPSK" panose="020B0500040200020003" pitchFamily="34" charset="-34"/>
              <a:cs typeface="TH SarabunPSK" panose="020B0500040200020003" pitchFamily="34" charset="-34"/>
            </a:endParaRPr>
          </a:p>
        </p:txBody>
      </p:sp>
      <p:sp>
        <p:nvSpPr>
          <p:cNvPr id="11" name="Rectangle 10">
            <a:extLst>
              <a:ext uri="{FF2B5EF4-FFF2-40B4-BE49-F238E27FC236}">
                <a16:creationId xmlns:a16="http://schemas.microsoft.com/office/drawing/2014/main" id="{1D1B37A3-56B8-45D8-871D-BEA4160B5D22}"/>
              </a:ext>
            </a:extLst>
          </p:cNvPr>
          <p:cNvSpPr/>
          <p:nvPr/>
        </p:nvSpPr>
        <p:spPr>
          <a:xfrm>
            <a:off x="-28577" y="118746"/>
            <a:ext cx="7010401" cy="523220"/>
          </a:xfrm>
          <a:prstGeom prst="rect">
            <a:avLst/>
          </a:prstGeom>
        </p:spPr>
        <p:txBody>
          <a:bodyPr wrap="square">
            <a:spAutoFit/>
          </a:bodyPr>
          <a:lstStyle/>
          <a:p>
            <a:pPr algn="ctr"/>
            <a:r>
              <a:rPr lang="en-US" sz="2800" b="1" i="1" dirty="0">
                <a:solidFill>
                  <a:schemeClr val="accent5">
                    <a:lumMod val="75000"/>
                  </a:schemeClr>
                </a:solidFill>
                <a:latin typeface="KodchiangUPC" panose="02020603050405020304" pitchFamily="18" charset="-34"/>
                <a:cs typeface="KodchiangUPC" panose="02020603050405020304" pitchFamily="18" charset="-34"/>
              </a:rPr>
              <a:t>Research and Technology</a:t>
            </a:r>
          </a:p>
        </p:txBody>
      </p:sp>
      <p:graphicFrame>
        <p:nvGraphicFramePr>
          <p:cNvPr id="10" name="Table 9">
            <a:extLst>
              <a:ext uri="{FF2B5EF4-FFF2-40B4-BE49-F238E27FC236}">
                <a16:creationId xmlns:a16="http://schemas.microsoft.com/office/drawing/2014/main" id="{C75F35D0-D1B3-4366-9E5A-E0C103CC427A}"/>
              </a:ext>
            </a:extLst>
          </p:cNvPr>
          <p:cNvGraphicFramePr>
            <a:graphicFrameLocks noGrp="1"/>
          </p:cNvGraphicFramePr>
          <p:nvPr>
            <p:extLst>
              <p:ext uri="{D42A27DB-BD31-4B8C-83A1-F6EECF244321}">
                <p14:modId xmlns:p14="http://schemas.microsoft.com/office/powerpoint/2010/main" val="2553460426"/>
              </p:ext>
            </p:extLst>
          </p:nvPr>
        </p:nvGraphicFramePr>
        <p:xfrm>
          <a:off x="207946" y="736343"/>
          <a:ext cx="6386286" cy="6134100"/>
        </p:xfrm>
        <a:graphic>
          <a:graphicData uri="http://schemas.openxmlformats.org/drawingml/2006/table">
            <a:tbl>
              <a:tblPr firstRow="1" firstCol="1" bandRow="1">
                <a:tableStyleId>{2D5ABB26-0587-4C30-8999-92F81FD0307C}</a:tableStyleId>
              </a:tblPr>
              <a:tblGrid>
                <a:gridCol w="701152">
                  <a:extLst>
                    <a:ext uri="{9D8B030D-6E8A-4147-A177-3AD203B41FA5}">
                      <a16:colId xmlns:a16="http://schemas.microsoft.com/office/drawing/2014/main" val="20000"/>
                    </a:ext>
                  </a:extLst>
                </a:gridCol>
                <a:gridCol w="5685134">
                  <a:extLst>
                    <a:ext uri="{9D8B030D-6E8A-4147-A177-3AD203B41FA5}">
                      <a16:colId xmlns:a16="http://schemas.microsoft.com/office/drawing/2014/main" val="20001"/>
                    </a:ext>
                  </a:extLst>
                </a:gridCol>
              </a:tblGrid>
              <a:tr h="399127">
                <a:tc>
                  <a:txBody>
                    <a:bodyPr/>
                    <a:lstStyle/>
                    <a:p>
                      <a:pPr>
                        <a:lnSpc>
                          <a:spcPct val="115000"/>
                        </a:lnSpc>
                        <a:spcAft>
                          <a:spcPts val="0"/>
                        </a:spcAft>
                      </a:pPr>
                      <a:r>
                        <a:rPr lang="en-US" sz="1400" b="1" i="1" dirty="0">
                          <a:solidFill>
                            <a:schemeClr val="tx1">
                              <a:lumMod val="65000"/>
                              <a:lumOff val="35000"/>
                            </a:schemeClr>
                          </a:solidFill>
                          <a:effectLst/>
                          <a:latin typeface="Cordia New" panose="020B0304020202020204" pitchFamily="34" charset="-34"/>
                          <a:cs typeface="Cordia New" panose="020B0304020202020204" pitchFamily="34" charset="-34"/>
                        </a:rPr>
                        <a:t>Article Title</a:t>
                      </a:r>
                      <a:endParaRPr lang="en-GB" sz="1400" b="1" i="1" dirty="0">
                        <a:solidFill>
                          <a:schemeClr val="tx1">
                            <a:lumMod val="65000"/>
                            <a:lumOff val="35000"/>
                          </a:schemeClr>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tc>
                <a:tc>
                  <a:txBody>
                    <a:bodyPr/>
                    <a:lstStyle/>
                    <a:p>
                      <a:pPr algn="l">
                        <a:lnSpc>
                          <a:spcPct val="115000"/>
                        </a:lnSpc>
                        <a:spcAft>
                          <a:spcPts val="0"/>
                        </a:spcAft>
                      </a:pPr>
                      <a:r>
                        <a:rPr lang="en-US" sz="1400" dirty="0">
                          <a:effectLst/>
                          <a:latin typeface="TH SarabunPSK" panose="020B0500040200020003" pitchFamily="34" charset="-34"/>
                          <a:ea typeface="Calibri" panose="020F0502020204030204" pitchFamily="34" charset="0"/>
                          <a:cs typeface="TH SarabunPSK" panose="020B0500040200020003" pitchFamily="34" charset="-34"/>
                        </a:rPr>
                        <a:t>Multi-physics design and analyses of dual rotor synchronous reluctance machine</a:t>
                      </a:r>
                    </a:p>
                  </a:txBody>
                  <a:tcPr marL="68580" marR="68580" marT="0" marB="0"/>
                </a:tc>
                <a:extLst>
                  <a:ext uri="{0D108BD9-81ED-4DB2-BD59-A6C34878D82A}">
                    <a16:rowId xmlns:a16="http://schemas.microsoft.com/office/drawing/2014/main" val="10000"/>
                  </a:ext>
                </a:extLst>
              </a:tr>
              <a:tr h="199564">
                <a:tc>
                  <a:txBody>
                    <a:bodyPr/>
                    <a:lstStyle/>
                    <a:p>
                      <a:pPr>
                        <a:lnSpc>
                          <a:spcPct val="115000"/>
                        </a:lnSpc>
                        <a:spcAft>
                          <a:spcPts val="0"/>
                        </a:spcAft>
                      </a:pPr>
                      <a:r>
                        <a:rPr lang="en-US" sz="1400" b="1" i="1" dirty="0">
                          <a:solidFill>
                            <a:schemeClr val="tx1">
                              <a:lumMod val="65000"/>
                              <a:lumOff val="35000"/>
                            </a:schemeClr>
                          </a:solidFill>
                          <a:effectLst/>
                          <a:latin typeface="Cordia New" panose="020B0304020202020204" pitchFamily="34" charset="-34"/>
                          <a:cs typeface="Cordia New" panose="020B0304020202020204" pitchFamily="34" charset="-34"/>
                        </a:rPr>
                        <a:t>Author</a:t>
                      </a:r>
                      <a:endParaRPr lang="en-GB" sz="1400" b="1" i="1" dirty="0">
                        <a:solidFill>
                          <a:schemeClr val="tx1">
                            <a:lumMod val="65000"/>
                            <a:lumOff val="35000"/>
                          </a:schemeClr>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tc>
                <a:tc>
                  <a:txBody>
                    <a:bodyPr/>
                    <a:lstStyle/>
                    <a:p>
                      <a:pPr marL="0" algn="l" defTabSz="914400" rtl="0" eaLnBrk="1" latinLnBrk="0" hangingPunct="1">
                        <a:lnSpc>
                          <a:spcPct val="115000"/>
                        </a:lnSpc>
                        <a:spcAft>
                          <a:spcPts val="0"/>
                        </a:spcAft>
                      </a:pPr>
                      <a:r>
                        <a:rPr lang="de-DE" sz="1400" kern="1200" dirty="0">
                          <a:solidFill>
                            <a:schemeClr val="tx1"/>
                          </a:solidFill>
                          <a:effectLst/>
                          <a:latin typeface="TH SarabunPSK" panose="020B0500040200020003" pitchFamily="34" charset="-34"/>
                          <a:ea typeface="Calibri" panose="020F0502020204030204" pitchFamily="34" charset="0"/>
                          <a:cs typeface="TH SarabunPSK" panose="020B0500040200020003" pitchFamily="34" charset="-34"/>
                        </a:rPr>
                        <a:t>Mahir Al-ani</a:t>
                      </a:r>
                      <a:endParaRPr lang="it-IT" sz="1400" kern="1200" dirty="0">
                        <a:solidFill>
                          <a:schemeClr val="tx1"/>
                        </a:solidFill>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tc>
                <a:extLst>
                  <a:ext uri="{0D108BD9-81ED-4DB2-BD59-A6C34878D82A}">
                    <a16:rowId xmlns:a16="http://schemas.microsoft.com/office/drawing/2014/main" val="10001"/>
                  </a:ext>
                </a:extLst>
              </a:tr>
              <a:tr h="199564">
                <a:tc>
                  <a:txBody>
                    <a:bodyPr/>
                    <a:lstStyle/>
                    <a:p>
                      <a:pPr>
                        <a:lnSpc>
                          <a:spcPct val="115000"/>
                        </a:lnSpc>
                        <a:spcAft>
                          <a:spcPts val="0"/>
                        </a:spcAft>
                      </a:pPr>
                      <a:r>
                        <a:rPr lang="en-US" sz="1400" b="1" i="1" dirty="0">
                          <a:solidFill>
                            <a:schemeClr val="tx1">
                              <a:lumMod val="65000"/>
                              <a:lumOff val="35000"/>
                            </a:schemeClr>
                          </a:solidFill>
                          <a:effectLst/>
                          <a:latin typeface="Cordia New" panose="020B0304020202020204" pitchFamily="34" charset="-34"/>
                          <a:cs typeface="Cordia New" panose="020B0304020202020204" pitchFamily="34" charset="-34"/>
                        </a:rPr>
                        <a:t>Year</a:t>
                      </a:r>
                      <a:endParaRPr lang="en-GB" sz="1400" b="1" i="1" dirty="0">
                        <a:solidFill>
                          <a:schemeClr val="tx1">
                            <a:lumMod val="65000"/>
                            <a:lumOff val="35000"/>
                          </a:schemeClr>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tc>
                <a:tc>
                  <a:txBody>
                    <a:bodyPr/>
                    <a:lstStyle/>
                    <a:p>
                      <a:pPr algn="thaiDist">
                        <a:lnSpc>
                          <a:spcPct val="115000"/>
                        </a:lnSpc>
                        <a:spcAft>
                          <a:spcPts val="0"/>
                        </a:spcAft>
                      </a:pPr>
                      <a:r>
                        <a:rPr lang="en-US" sz="1400" dirty="0">
                          <a:effectLst/>
                          <a:latin typeface="TH SarabunPSK" panose="020B0500040200020003" pitchFamily="34" charset="-34"/>
                          <a:ea typeface="Calibri" panose="020F0502020204030204" pitchFamily="34" charset="0"/>
                          <a:cs typeface="TH SarabunPSK" panose="020B0500040200020003" pitchFamily="34" charset="-34"/>
                        </a:rPr>
                        <a:t>2021</a:t>
                      </a:r>
                    </a:p>
                  </a:txBody>
                  <a:tcPr marL="68580" marR="68580" marT="0" marB="0"/>
                </a:tc>
                <a:extLst>
                  <a:ext uri="{0D108BD9-81ED-4DB2-BD59-A6C34878D82A}">
                    <a16:rowId xmlns:a16="http://schemas.microsoft.com/office/drawing/2014/main" val="10002"/>
                  </a:ext>
                </a:extLst>
              </a:tr>
              <a:tr h="2783458">
                <a:tc>
                  <a:txBody>
                    <a:bodyPr/>
                    <a:lstStyle/>
                    <a:p>
                      <a:pPr>
                        <a:lnSpc>
                          <a:spcPct val="115000"/>
                        </a:lnSpc>
                        <a:spcAft>
                          <a:spcPts val="0"/>
                        </a:spcAft>
                      </a:pPr>
                      <a:r>
                        <a:rPr lang="en-US" sz="1400" b="1" i="1" dirty="0">
                          <a:solidFill>
                            <a:schemeClr val="tx1">
                              <a:lumMod val="65000"/>
                              <a:lumOff val="35000"/>
                            </a:schemeClr>
                          </a:solidFill>
                          <a:effectLst/>
                          <a:latin typeface="Cordia New" panose="020B0304020202020204" pitchFamily="34" charset="-34"/>
                          <a:cs typeface="Cordia New" panose="020B0304020202020204" pitchFamily="34" charset="-34"/>
                        </a:rPr>
                        <a:t>Abstract</a:t>
                      </a:r>
                      <a:endParaRPr lang="en-GB" sz="1400" b="1" i="1" dirty="0">
                        <a:solidFill>
                          <a:schemeClr val="tx1">
                            <a:lumMod val="65000"/>
                            <a:lumOff val="35000"/>
                          </a:schemeClr>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tc>
                <a:tc>
                  <a:txBody>
                    <a:bodyPr/>
                    <a:lstStyle/>
                    <a:p>
                      <a:pPr algn="thaiDist">
                        <a:lnSpc>
                          <a:spcPct val="115000"/>
                        </a:lnSpc>
                        <a:spcAft>
                          <a:spcPts val="0"/>
                        </a:spcAft>
                      </a:pPr>
                      <a:r>
                        <a:rPr lang="en-US" sz="1400" b="0" dirty="0">
                          <a:solidFill>
                            <a:srgbClr val="000000"/>
                          </a:solidFill>
                          <a:effectLst/>
                          <a:latin typeface="TH SarabunPSK" panose="020B0500040200020003" pitchFamily="34" charset="-34"/>
                          <a:ea typeface="Calibri" panose="020F0502020204030204" pitchFamily="34" charset="0"/>
                          <a:cs typeface="TH SarabunPSK" panose="020B0500040200020003" pitchFamily="34" charset="-34"/>
                        </a:rPr>
                        <a:t>Dual rotor topology of synchronous reluctance machine is here proposed to improve the motor torque density and reduce the torque ripple. Thus, allowing synchronous reluctance machine to merge into EV and HEV applications. This paper presents a multi-physics design and analyses of three double rotor synchronous reluctance machine, 24/4, 36/4 and 48/4 stator slot/rotor pole combinations, through electromagnetic, mechanical and thermal analysis. First, a genetic algorithm optimization process linked to magnetic FEA has been used. The optimization is set to target the highest torque, lowest torque ripple and core loss. Mechanical study and investigation of the magnetic and rotational forces on the rotor ribs and stator tooth-tip structure have been considered to guarantee the mechanical robustness. Furthermore, the design assembly structure to ease heat dissipation from the stator has been investigated thermally. Finally, a comparison with a conventional single-rotor synchronous reluctance machine having the same size and operating conditions have been made to highlight the advantages of the double rotor synchronous reluctance machine. From the comparison it has been concluded that the double rotor machine produced 45% higher torque and 40% less torque ripple compared to its single rotor counterpart.</a:t>
                      </a:r>
                    </a:p>
                  </a:txBody>
                  <a:tcPr marL="68580" marR="68580" marT="0" marB="0"/>
                </a:tc>
                <a:extLst>
                  <a:ext uri="{0D108BD9-81ED-4DB2-BD59-A6C34878D82A}">
                    <a16:rowId xmlns:a16="http://schemas.microsoft.com/office/drawing/2014/main" val="10003"/>
                  </a:ext>
                </a:extLst>
              </a:tr>
              <a:tr h="1396945">
                <a:tc>
                  <a:txBody>
                    <a:bodyPr/>
                    <a:lstStyle/>
                    <a:p>
                      <a:pPr>
                        <a:lnSpc>
                          <a:spcPct val="115000"/>
                        </a:lnSpc>
                        <a:spcAft>
                          <a:spcPts val="0"/>
                        </a:spcAft>
                      </a:pPr>
                      <a:r>
                        <a:rPr lang="en-US" sz="1400" b="1" i="1" dirty="0">
                          <a:solidFill>
                            <a:schemeClr val="tx1">
                              <a:lumMod val="65000"/>
                              <a:lumOff val="35000"/>
                            </a:schemeClr>
                          </a:solidFill>
                          <a:effectLst/>
                          <a:latin typeface="Cordia New" panose="020B0304020202020204" pitchFamily="34" charset="-34"/>
                          <a:cs typeface="Cordia New" panose="020B0304020202020204" pitchFamily="34" charset="-34"/>
                        </a:rPr>
                        <a:t>Source</a:t>
                      </a:r>
                      <a:endParaRPr lang="en-GB" sz="1400" b="1" i="1" dirty="0">
                        <a:solidFill>
                          <a:schemeClr val="tx1">
                            <a:lumMod val="65000"/>
                            <a:lumOff val="35000"/>
                          </a:schemeClr>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tc>
                <a:tc>
                  <a:txBody>
                    <a:bodyPr/>
                    <a:lstStyle/>
                    <a:p>
                      <a:pPr algn="thaiDist">
                        <a:lnSpc>
                          <a:spcPct val="115000"/>
                        </a:lnSpc>
                        <a:spcAft>
                          <a:spcPts val="0"/>
                        </a:spcAft>
                      </a:pPr>
                      <a:r>
                        <a:rPr lang="en-US" sz="1400" dirty="0">
                          <a:effectLst/>
                          <a:latin typeface="Cordia New" panose="020B0304020202020204" pitchFamily="34" charset="-34"/>
                          <a:ea typeface="Calibri" panose="020F0502020204030204" pitchFamily="34" charset="0"/>
                          <a:cs typeface="Cordia New" panose="020B0304020202020204" pitchFamily="34" charset="-34"/>
                        </a:rPr>
                        <a:t>https://www.sciencedirect.com/science/article/pii/S2590116821000114</a:t>
                      </a:r>
                    </a:p>
                    <a:p>
                      <a:pPr algn="thaiDist">
                        <a:lnSpc>
                          <a:spcPct val="115000"/>
                        </a:lnSpc>
                        <a:spcAft>
                          <a:spcPts val="0"/>
                        </a:spcAft>
                      </a:pPr>
                      <a:endParaRPr lang="en-US" sz="1400" dirty="0">
                        <a:effectLst/>
                        <a:latin typeface="Cordia New" panose="020B0304020202020204" pitchFamily="34" charset="-34"/>
                        <a:ea typeface="Calibri" panose="020F0502020204030204" pitchFamily="34" charset="0"/>
                        <a:cs typeface="Cordia New" panose="020B0304020202020204" pitchFamily="34" charset="-34"/>
                      </a:endParaRPr>
                    </a:p>
                    <a:p>
                      <a:pPr algn="thaiDist">
                        <a:lnSpc>
                          <a:spcPct val="115000"/>
                        </a:lnSpc>
                        <a:spcAft>
                          <a:spcPts val="0"/>
                        </a:spcAft>
                      </a:pPr>
                      <a:endParaRPr lang="en-US" sz="1400" dirty="0">
                        <a:effectLst/>
                        <a:latin typeface="Cordia New" panose="020B0304020202020204" pitchFamily="34" charset="-34"/>
                        <a:ea typeface="Calibri" panose="020F0502020204030204" pitchFamily="34" charset="0"/>
                        <a:cs typeface="Cordia New" panose="020B0304020202020204" pitchFamily="34" charset="-34"/>
                      </a:endParaRPr>
                    </a:p>
                    <a:p>
                      <a:pPr algn="thaiDist">
                        <a:lnSpc>
                          <a:spcPct val="115000"/>
                        </a:lnSpc>
                        <a:spcAft>
                          <a:spcPts val="0"/>
                        </a:spcAft>
                      </a:pPr>
                      <a:endParaRPr lang="en-US" sz="1400" dirty="0">
                        <a:effectLst/>
                        <a:latin typeface="Cordia New" panose="020B0304020202020204" pitchFamily="34" charset="-34"/>
                        <a:ea typeface="Calibri" panose="020F0502020204030204" pitchFamily="34" charset="0"/>
                        <a:cs typeface="Cordia New" panose="020B0304020202020204" pitchFamily="34" charset="-34"/>
                      </a:endParaRPr>
                    </a:p>
                    <a:p>
                      <a:pPr algn="thaiDist">
                        <a:lnSpc>
                          <a:spcPct val="115000"/>
                        </a:lnSpc>
                        <a:spcAft>
                          <a:spcPts val="0"/>
                        </a:spcAft>
                      </a:pPr>
                      <a:endParaRPr lang="en-US" sz="1400" dirty="0">
                        <a:effectLst/>
                        <a:latin typeface="Cordia New" panose="020B0304020202020204" pitchFamily="34" charset="-34"/>
                        <a:ea typeface="Calibri" panose="020F0502020204030204" pitchFamily="34" charset="0"/>
                        <a:cs typeface="Cordia New" panose="020B0304020202020204" pitchFamily="34" charset="-34"/>
                      </a:endParaRPr>
                    </a:p>
                    <a:p>
                      <a:pPr algn="thaiDist">
                        <a:lnSpc>
                          <a:spcPct val="115000"/>
                        </a:lnSpc>
                        <a:spcAft>
                          <a:spcPts val="0"/>
                        </a:spcAft>
                      </a:pPr>
                      <a:endParaRPr lang="en-US" sz="1400" dirty="0">
                        <a:effectLst/>
                        <a:latin typeface="Cordia New" panose="020B0304020202020204" pitchFamily="34" charset="-34"/>
                        <a:ea typeface="Calibri" panose="020F0502020204030204" pitchFamily="34" charset="0"/>
                        <a:cs typeface="Cordia New" panose="020B0304020202020204" pitchFamily="34" charset="-34"/>
                      </a:endParaRPr>
                    </a:p>
                    <a:p>
                      <a:pPr algn="thaiDist">
                        <a:lnSpc>
                          <a:spcPct val="115000"/>
                        </a:lnSpc>
                        <a:spcAft>
                          <a:spcPts val="0"/>
                        </a:spcAft>
                      </a:pPr>
                      <a:endParaRPr lang="en-US" sz="14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10004"/>
                  </a:ext>
                </a:extLst>
              </a:tr>
            </a:tbl>
          </a:graphicData>
        </a:graphic>
      </p:graphicFrame>
      <p:pic>
        <p:nvPicPr>
          <p:cNvPr id="4" name="Picture 3" descr="Chart, funnel chart&#10;&#10;Description automatically generated">
            <a:extLst>
              <a:ext uri="{FF2B5EF4-FFF2-40B4-BE49-F238E27FC236}">
                <a16:creationId xmlns:a16="http://schemas.microsoft.com/office/drawing/2014/main" id="{07207F8A-9992-4EF2-A10A-56BEABBF9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30" y="5560939"/>
            <a:ext cx="4066740" cy="2846718"/>
          </a:xfrm>
          <a:prstGeom prst="rect">
            <a:avLst/>
          </a:prstGeom>
        </p:spPr>
      </p:pic>
    </p:spTree>
    <p:extLst>
      <p:ext uri="{BB962C8B-B14F-4D97-AF65-F5344CB8AC3E}">
        <p14:creationId xmlns:p14="http://schemas.microsoft.com/office/powerpoint/2010/main" val="1929528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0311" y="8754712"/>
            <a:ext cx="504825" cy="2652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i="1" dirty="0">
                <a:ln w="11430"/>
                <a:solidFill>
                  <a:schemeClr val="tx1"/>
                </a:solidFill>
                <a:latin typeface="TH SarabunPSK" panose="020B0500040200020003" pitchFamily="34" charset="-34"/>
                <a:cs typeface="TH SarabunPSK" panose="020B0500040200020003" pitchFamily="34" charset="-34"/>
              </a:rPr>
              <a:t>13</a:t>
            </a:r>
            <a:endParaRPr lang="th-TH" sz="2000" b="1" i="1" dirty="0">
              <a:ln w="11430"/>
              <a:solidFill>
                <a:schemeClr val="tx1"/>
              </a:solidFill>
              <a:latin typeface="TH SarabunPSK" panose="020B0500040200020003" pitchFamily="34" charset="-34"/>
              <a:cs typeface="TH SarabunPSK" panose="020B0500040200020003" pitchFamily="34" charset="-34"/>
            </a:endParaRPr>
          </a:p>
        </p:txBody>
      </p:sp>
      <p:sp>
        <p:nvSpPr>
          <p:cNvPr id="5" name="Rounded Rectangle 4"/>
          <p:cNvSpPr/>
          <p:nvPr/>
        </p:nvSpPr>
        <p:spPr>
          <a:xfrm>
            <a:off x="152402" y="640902"/>
            <a:ext cx="6497653" cy="8122098"/>
          </a:xfrm>
          <a:prstGeom prst="roundRect">
            <a:avLst>
              <a:gd name="adj" fmla="val 63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TH SarabunPSK" panose="020B0500040200020003" pitchFamily="34" charset="-34"/>
                <a:cs typeface="TH SarabunPSK" panose="020B0500040200020003" pitchFamily="34" charset="-34"/>
              </a:rPr>
              <a:t>ตัวชี้วัดทางเศรษฐกิจที่ส่งสัญญาณบวกและต่ออุตสาหกรรมเครื่องจักรกลไทย</a:t>
            </a:r>
            <a:endParaRPr lang="en-US" b="1" dirty="0">
              <a:latin typeface="TH SarabunPSK" panose="020B0500040200020003" pitchFamily="34" charset="-34"/>
              <a:cs typeface="TH SarabunPSK" panose="020B0500040200020003" pitchFamily="34" charset="-34"/>
            </a:endParaRPr>
          </a:p>
        </p:txBody>
      </p:sp>
      <p:sp>
        <p:nvSpPr>
          <p:cNvPr id="8" name="TextBox 7">
            <a:extLst>
              <a:ext uri="{FF2B5EF4-FFF2-40B4-BE49-F238E27FC236}">
                <a16:creationId xmlns:a16="http://schemas.microsoft.com/office/drawing/2014/main" id="{2A4147F9-93B4-4118-965D-2A6DBDA38DE4}"/>
              </a:ext>
            </a:extLst>
          </p:cNvPr>
          <p:cNvSpPr txBox="1"/>
          <p:nvPr/>
        </p:nvSpPr>
        <p:spPr>
          <a:xfrm>
            <a:off x="207947" y="8763000"/>
            <a:ext cx="6116653" cy="307777"/>
          </a:xfrm>
          <a:prstGeom prst="rect">
            <a:avLst/>
          </a:prstGeom>
          <a:noFill/>
        </p:spPr>
        <p:txBody>
          <a:bodyPr wrap="square" rtlCol="0">
            <a:spAutoFit/>
          </a:bodyPr>
          <a:lstStyle/>
          <a:p>
            <a:r>
              <a:rPr lang="th-TH" sz="1400" dirty="0">
                <a:solidFill>
                  <a:prstClr val="black"/>
                </a:solidFill>
                <a:latin typeface="TH SarabunPSK" panose="020B0500040200020003" pitchFamily="34" charset="-34"/>
                <a:cs typeface="TH SarabunPSK" panose="020B0500040200020003" pitchFamily="34" charset="-34"/>
              </a:rPr>
              <a:t>ที่มา </a:t>
            </a:r>
            <a:r>
              <a:rPr lang="en-US" sz="1400" dirty="0">
                <a:solidFill>
                  <a:prstClr val="black"/>
                </a:solidFill>
                <a:latin typeface="TH SarabunPSK" panose="020B0500040200020003" pitchFamily="34" charset="-34"/>
                <a:cs typeface="TH SarabunPSK" panose="020B0500040200020003" pitchFamily="34" charset="-34"/>
              </a:rPr>
              <a:t>: M Report</a:t>
            </a:r>
            <a:r>
              <a:rPr lang="th-TH" sz="1200" dirty="0">
                <a:solidFill>
                  <a:prstClr val="black"/>
                </a:solidFill>
                <a:latin typeface="Cordia New" pitchFamily="34" charset="-34"/>
              </a:rPr>
              <a:t>			</a:t>
            </a:r>
            <a:r>
              <a:rPr lang="en-US" sz="1200" dirty="0">
                <a:solidFill>
                  <a:prstClr val="black"/>
                </a:solidFill>
                <a:latin typeface="Cordia New" pitchFamily="34" charset="-34"/>
              </a:rPr>
              <a:t>                   </a:t>
            </a:r>
            <a:endParaRPr lang="th-TH" sz="1400" dirty="0">
              <a:solidFill>
                <a:prstClr val="black"/>
              </a:solidFill>
              <a:latin typeface="TH SarabunPSK" panose="020B0500040200020003" pitchFamily="34" charset="-34"/>
              <a:cs typeface="TH SarabunPSK" panose="020B0500040200020003" pitchFamily="34" charset="-34"/>
            </a:endParaRPr>
          </a:p>
        </p:txBody>
      </p:sp>
      <p:sp>
        <p:nvSpPr>
          <p:cNvPr id="11" name="Rectangle 10">
            <a:extLst>
              <a:ext uri="{FF2B5EF4-FFF2-40B4-BE49-F238E27FC236}">
                <a16:creationId xmlns:a16="http://schemas.microsoft.com/office/drawing/2014/main" id="{1D1B37A3-56B8-45D8-871D-BEA4160B5D22}"/>
              </a:ext>
            </a:extLst>
          </p:cNvPr>
          <p:cNvSpPr/>
          <p:nvPr/>
        </p:nvSpPr>
        <p:spPr>
          <a:xfrm>
            <a:off x="-28577" y="118746"/>
            <a:ext cx="7010401" cy="523220"/>
          </a:xfrm>
          <a:prstGeom prst="rect">
            <a:avLst/>
          </a:prstGeom>
        </p:spPr>
        <p:txBody>
          <a:bodyPr wrap="square">
            <a:spAutoFit/>
          </a:bodyPr>
          <a:lstStyle/>
          <a:p>
            <a:pPr algn="ctr"/>
            <a:r>
              <a:rPr lang="th-TH" sz="2800" b="1" i="1" dirty="0">
                <a:solidFill>
                  <a:schemeClr val="accent5">
                    <a:lumMod val="75000"/>
                  </a:schemeClr>
                </a:solidFill>
                <a:latin typeface="KodchiangUPC" panose="02020603050405020304" pitchFamily="18" charset="-34"/>
                <a:cs typeface="KodchiangUPC" panose="02020603050405020304" pitchFamily="18" charset="-34"/>
              </a:rPr>
              <a:t>ข่าวสารอุตสาหกรรม</a:t>
            </a:r>
          </a:p>
        </p:txBody>
      </p:sp>
      <p:sp>
        <p:nvSpPr>
          <p:cNvPr id="12" name="TextBox 11">
            <a:extLst>
              <a:ext uri="{FF2B5EF4-FFF2-40B4-BE49-F238E27FC236}">
                <a16:creationId xmlns:a16="http://schemas.microsoft.com/office/drawing/2014/main" id="{072A5896-454D-4800-BF76-B07B539FA02C}"/>
              </a:ext>
            </a:extLst>
          </p:cNvPr>
          <p:cNvSpPr txBox="1"/>
          <p:nvPr/>
        </p:nvSpPr>
        <p:spPr>
          <a:xfrm>
            <a:off x="221202" y="644619"/>
            <a:ext cx="6359774" cy="7478970"/>
          </a:xfrm>
          <a:prstGeom prst="rect">
            <a:avLst/>
          </a:prstGeom>
          <a:noFill/>
        </p:spPr>
        <p:txBody>
          <a:bodyPr wrap="square" rtlCol="0">
            <a:spAutoFit/>
          </a:bodyPr>
          <a:lstStyle/>
          <a:p>
            <a:pPr algn="ctr"/>
            <a:r>
              <a:rPr lang="en-US" b="1" dirty="0">
                <a:solidFill>
                  <a:schemeClr val="tx2">
                    <a:lumMod val="60000"/>
                    <a:lumOff val="40000"/>
                  </a:schemeClr>
                </a:solidFill>
                <a:latin typeface="TH SarabunPSK" panose="020B0500040200020003" pitchFamily="34" charset="-34"/>
                <a:cs typeface="TH SarabunPSK" panose="020B0500040200020003" pitchFamily="34" charset="-34"/>
              </a:rPr>
              <a:t>Oerlikon </a:t>
            </a:r>
            <a:r>
              <a:rPr lang="en-US" b="1" dirty="0" err="1">
                <a:solidFill>
                  <a:schemeClr val="tx2">
                    <a:lumMod val="60000"/>
                    <a:lumOff val="40000"/>
                  </a:schemeClr>
                </a:solidFill>
                <a:latin typeface="TH SarabunPSK" panose="020B0500040200020003" pitchFamily="34" charset="-34"/>
                <a:cs typeface="TH SarabunPSK" panose="020B0500040200020003" pitchFamily="34" charset="-34"/>
              </a:rPr>
              <a:t>Balzers</a:t>
            </a:r>
            <a:r>
              <a:rPr lang="en-US" b="1" dirty="0">
                <a:solidFill>
                  <a:schemeClr val="tx2">
                    <a:lumMod val="60000"/>
                    <a:lumOff val="40000"/>
                  </a:schemeClr>
                </a:solidFill>
                <a:latin typeface="TH SarabunPSK" panose="020B0500040200020003" pitchFamily="34" charset="-34"/>
                <a:cs typeface="TH SarabunPSK" panose="020B0500040200020003" pitchFamily="34" charset="-34"/>
              </a:rPr>
              <a:t> </a:t>
            </a:r>
            <a:r>
              <a:rPr lang="th-TH" b="1" dirty="0">
                <a:solidFill>
                  <a:schemeClr val="tx2">
                    <a:lumMod val="60000"/>
                    <a:lumOff val="40000"/>
                  </a:schemeClr>
                </a:solidFill>
                <a:latin typeface="TH SarabunPSK" panose="020B0500040200020003" pitchFamily="34" charset="-34"/>
                <a:cs typeface="TH SarabunPSK" panose="020B0500040200020003" pitchFamily="34" charset="-34"/>
              </a:rPr>
              <a:t>ขยายบริการใน</a:t>
            </a:r>
            <a:r>
              <a:rPr lang="th-TH" b="1">
                <a:solidFill>
                  <a:schemeClr val="tx2">
                    <a:lumMod val="60000"/>
                    <a:lumOff val="40000"/>
                  </a:schemeClr>
                </a:solidFill>
                <a:latin typeface="TH SarabunPSK" panose="020B0500040200020003" pitchFamily="34" charset="-34"/>
                <a:cs typeface="TH SarabunPSK" panose="020B0500040200020003" pitchFamily="34" charset="-34"/>
              </a:rPr>
              <a:t>เอเชีย ตั้ง </a:t>
            </a:r>
            <a:r>
              <a:rPr lang="th-TH" b="1" dirty="0">
                <a:solidFill>
                  <a:schemeClr val="tx2">
                    <a:lumMod val="60000"/>
                    <a:lumOff val="40000"/>
                  </a:schemeClr>
                </a:solidFill>
                <a:latin typeface="TH SarabunPSK" panose="020B0500040200020003" pitchFamily="34" charset="-34"/>
                <a:cs typeface="TH SarabunPSK" panose="020B0500040200020003" pitchFamily="34" charset="-34"/>
              </a:rPr>
              <a:t>"ศูนย์บริการด้านพื้นผิว" แห่งแรกในเวียดนาม!</a:t>
            </a:r>
          </a:p>
          <a:p>
            <a:endParaRPr lang="th-TH" sz="1400" b="1" dirty="0">
              <a:solidFill>
                <a:schemeClr val="tx2">
                  <a:lumMod val="60000"/>
                  <a:lumOff val="40000"/>
                </a:schemeClr>
              </a:solidFill>
              <a:latin typeface="TH SarabunPSK" panose="020B0500040200020003" pitchFamily="34" charset="-34"/>
              <a:cs typeface="TH SarabunPSK" panose="020B0500040200020003" pitchFamily="34" charset="-34"/>
            </a:endParaRPr>
          </a:p>
          <a:p>
            <a:endParaRPr lang="th-TH" sz="1400" b="1" dirty="0">
              <a:solidFill>
                <a:schemeClr val="tx2">
                  <a:lumMod val="60000"/>
                  <a:lumOff val="40000"/>
                </a:schemeClr>
              </a:solidFill>
              <a:latin typeface="TH SarabunPSK" panose="020B0500040200020003" pitchFamily="34" charset="-34"/>
              <a:cs typeface="TH SarabunPSK" panose="020B0500040200020003" pitchFamily="34" charset="-34"/>
            </a:endParaRPr>
          </a:p>
          <a:p>
            <a:endParaRPr lang="th-TH" sz="1400" b="1" dirty="0">
              <a:solidFill>
                <a:schemeClr val="tx2">
                  <a:lumMod val="60000"/>
                  <a:lumOff val="40000"/>
                </a:schemeClr>
              </a:solidFill>
              <a:latin typeface="TH SarabunPSK" panose="020B0500040200020003" pitchFamily="34" charset="-34"/>
              <a:cs typeface="TH SarabunPSK" panose="020B0500040200020003" pitchFamily="34" charset="-34"/>
            </a:endParaRPr>
          </a:p>
          <a:p>
            <a:endParaRPr lang="th-TH" sz="1400" b="1" dirty="0">
              <a:solidFill>
                <a:schemeClr val="tx2">
                  <a:lumMod val="60000"/>
                  <a:lumOff val="40000"/>
                </a:schemeClr>
              </a:solidFill>
              <a:latin typeface="TH SarabunPSK" panose="020B0500040200020003" pitchFamily="34" charset="-34"/>
              <a:cs typeface="TH SarabunPSK" panose="020B0500040200020003" pitchFamily="34" charset="-34"/>
            </a:endParaRPr>
          </a:p>
          <a:p>
            <a:endParaRPr lang="th-TH" sz="1400" b="1" dirty="0">
              <a:solidFill>
                <a:schemeClr val="tx2">
                  <a:lumMod val="60000"/>
                  <a:lumOff val="40000"/>
                </a:schemeClr>
              </a:solidFill>
              <a:latin typeface="TH SarabunPSK" panose="020B0500040200020003" pitchFamily="34" charset="-34"/>
              <a:cs typeface="TH SarabunPSK" panose="020B0500040200020003" pitchFamily="34" charset="-34"/>
            </a:endParaRPr>
          </a:p>
          <a:p>
            <a:endParaRPr lang="th-TH" sz="1400" b="1" dirty="0">
              <a:solidFill>
                <a:schemeClr val="tx2">
                  <a:lumMod val="60000"/>
                  <a:lumOff val="40000"/>
                </a:schemeClr>
              </a:solidFill>
              <a:latin typeface="TH SarabunPSK" panose="020B0500040200020003" pitchFamily="34" charset="-34"/>
              <a:cs typeface="TH SarabunPSK" panose="020B0500040200020003" pitchFamily="34" charset="-34"/>
            </a:endParaRPr>
          </a:p>
          <a:p>
            <a:endParaRPr lang="th-TH" sz="1400" b="1" dirty="0">
              <a:solidFill>
                <a:schemeClr val="tx2">
                  <a:lumMod val="60000"/>
                  <a:lumOff val="40000"/>
                </a:schemeClr>
              </a:solidFill>
              <a:latin typeface="TH SarabunPSK" panose="020B0500040200020003" pitchFamily="34" charset="-34"/>
              <a:cs typeface="TH SarabunPSK" panose="020B0500040200020003" pitchFamily="34" charset="-34"/>
            </a:endParaRPr>
          </a:p>
          <a:p>
            <a:endParaRPr lang="th-TH" sz="1400" b="1" dirty="0">
              <a:solidFill>
                <a:schemeClr val="tx2">
                  <a:lumMod val="60000"/>
                  <a:lumOff val="40000"/>
                </a:schemeClr>
              </a:solidFill>
              <a:latin typeface="TH SarabunPSK" panose="020B0500040200020003" pitchFamily="34" charset="-34"/>
              <a:cs typeface="TH SarabunPSK" panose="020B0500040200020003" pitchFamily="34" charset="-34"/>
            </a:endParaRPr>
          </a:p>
          <a:p>
            <a:endParaRPr lang="en-US" sz="1400" b="1" dirty="0">
              <a:solidFill>
                <a:schemeClr val="tx2">
                  <a:lumMod val="60000"/>
                  <a:lumOff val="40000"/>
                </a:schemeClr>
              </a:solidFill>
              <a:latin typeface="TH SarabunPSK" panose="020B0500040200020003" pitchFamily="34" charset="-34"/>
              <a:cs typeface="TH SarabunPSK" panose="020B0500040200020003" pitchFamily="34" charset="-34"/>
            </a:endParaRPr>
          </a:p>
          <a:p>
            <a:endParaRPr lang="th-TH" sz="1400" b="1" dirty="0">
              <a:solidFill>
                <a:schemeClr val="tx2">
                  <a:lumMod val="60000"/>
                  <a:lumOff val="40000"/>
                </a:schemeClr>
              </a:solidFill>
              <a:latin typeface="TH SarabunPSK" panose="020B0500040200020003" pitchFamily="34" charset="-34"/>
              <a:cs typeface="TH SarabunPSK" panose="020B0500040200020003" pitchFamily="34" charset="-34"/>
            </a:endParaRPr>
          </a:p>
          <a:p>
            <a:r>
              <a:rPr lang="th-TH" sz="1400" dirty="0">
                <a:latin typeface="TH SarabunPSK" panose="020B0500040200020003" pitchFamily="34" charset="-34"/>
                <a:cs typeface="TH SarabunPSK" panose="020B0500040200020003" pitchFamily="34" charset="-34"/>
              </a:rPr>
              <a:t>          ศูนย์การเคลือบแห่งใหม่นี้ถือเป็นก้าวสำคัญในกลยุทธ์การขยายตัวของบริษัทในเอเชีย และจะสร้างโอกาสใหม่ ๆ สำหรับ </a:t>
            </a:r>
            <a:r>
              <a:rPr lang="en-US" sz="1400" dirty="0">
                <a:latin typeface="TH SarabunPSK" panose="020B0500040200020003" pitchFamily="34" charset="-34"/>
                <a:cs typeface="TH SarabunPSK" panose="020B0500040200020003" pitchFamily="34" charset="-34"/>
              </a:rPr>
              <a:t>Oerlikon </a:t>
            </a:r>
            <a:r>
              <a:rPr lang="en-US" sz="1400" dirty="0" err="1">
                <a:latin typeface="TH SarabunPSK" panose="020B0500040200020003" pitchFamily="34" charset="-34"/>
                <a:cs typeface="TH SarabunPSK" panose="020B0500040200020003" pitchFamily="34" charset="-34"/>
              </a:rPr>
              <a:t>Balzers</a:t>
            </a:r>
            <a:r>
              <a:rPr lang="en-US" sz="1400" dirty="0">
                <a:latin typeface="TH SarabunPSK" panose="020B0500040200020003" pitchFamily="34" charset="-34"/>
                <a:cs typeface="TH SarabunPSK" panose="020B0500040200020003" pitchFamily="34" charset="-34"/>
              </a:rPr>
              <a:t> </a:t>
            </a:r>
            <a:r>
              <a:rPr lang="th-TH" sz="1400" dirty="0">
                <a:latin typeface="TH SarabunPSK" panose="020B0500040200020003" pitchFamily="34" charset="-34"/>
                <a:cs typeface="TH SarabunPSK" panose="020B0500040200020003" pitchFamily="34" charset="-34"/>
              </a:rPr>
              <a:t>ในการนำเสนอบริการเคลือบผิวคุณภาพสูงและเป็นที่ยอมรับอย่างกว้างขวาง ให้แก่ประเทศเศรษฐกิจเกิดใหม่ เช่น เวียดนามในช่วงเพียงไม่กี่ปีที่ผ่านมา "เวียดนาม" ได้พัฒนาเป็นศูนย์กลางทางเศรษฐกิจที่สำคัญในเอเชีย ทำให้ </a:t>
            </a:r>
            <a:r>
              <a:rPr lang="en-US" sz="1400" dirty="0">
                <a:latin typeface="TH SarabunPSK" panose="020B0500040200020003" pitchFamily="34" charset="-34"/>
                <a:cs typeface="TH SarabunPSK" panose="020B0500040200020003" pitchFamily="34" charset="-34"/>
              </a:rPr>
              <a:t>Oerlikon </a:t>
            </a:r>
            <a:r>
              <a:rPr lang="en-US" sz="1400" dirty="0" err="1">
                <a:latin typeface="TH SarabunPSK" panose="020B0500040200020003" pitchFamily="34" charset="-34"/>
                <a:cs typeface="TH SarabunPSK" panose="020B0500040200020003" pitchFamily="34" charset="-34"/>
              </a:rPr>
              <a:t>Balzers</a:t>
            </a:r>
            <a:r>
              <a:rPr lang="en-US" sz="1400" dirty="0">
                <a:latin typeface="TH SarabunPSK" panose="020B0500040200020003" pitchFamily="34" charset="-34"/>
                <a:cs typeface="TH SarabunPSK" panose="020B0500040200020003" pitchFamily="34" charset="-34"/>
              </a:rPr>
              <a:t> </a:t>
            </a:r>
            <a:r>
              <a:rPr lang="th-TH" sz="1400" dirty="0">
                <a:latin typeface="TH SarabunPSK" panose="020B0500040200020003" pitchFamily="34" charset="-34"/>
                <a:cs typeface="TH SarabunPSK" panose="020B0500040200020003" pitchFamily="34" charset="-34"/>
              </a:rPr>
              <a:t>มีโอกาสให้บริการอุตสาหกรรมต่าง ๆ ด้วยโซลูชันพื้นผิว ศูนย์เคลือบแห่งใหม่นี้จะเน้นการให้บริการไปที่เครื่องมือตัดและเครื่องมือขึ้นรูปเป็นหลัก นอกจากนี้ ยังสามารถรองรับตลาดที่กำลังเติบโตสำหรับชิ้นส่วนประกอบไฮเทคในโทรศัพท์มือถือ อุปกรณ์อิเล็กทรอนิกส์และเซมิคอนดักเตอร์ รวมถึงผลิตภัณฑ์พลาสติก และอลูมิเนียมที่ใช้ในสินค้าอุปโภคบริโภค</a:t>
            </a:r>
          </a:p>
          <a:p>
            <a:r>
              <a:rPr lang="th-TH" sz="1400" dirty="0">
                <a:latin typeface="TH SarabunPSK" panose="020B0500040200020003" pitchFamily="34" charset="-34"/>
                <a:cs typeface="TH SarabunPSK" panose="020B0500040200020003" pitchFamily="34" charset="-34"/>
              </a:rPr>
              <a:t>          </a:t>
            </a:r>
            <a:r>
              <a:rPr lang="en-US" sz="1400" dirty="0">
                <a:latin typeface="TH SarabunPSK" panose="020B0500040200020003" pitchFamily="34" charset="-34"/>
                <a:cs typeface="TH SarabunPSK" panose="020B0500040200020003" pitchFamily="34" charset="-34"/>
              </a:rPr>
              <a:t>Oerlikon </a:t>
            </a:r>
            <a:r>
              <a:rPr lang="en-US" sz="1400" dirty="0" err="1">
                <a:latin typeface="TH SarabunPSK" panose="020B0500040200020003" pitchFamily="34" charset="-34"/>
                <a:cs typeface="TH SarabunPSK" panose="020B0500040200020003" pitchFamily="34" charset="-34"/>
              </a:rPr>
              <a:t>Balzers</a:t>
            </a:r>
            <a:r>
              <a:rPr lang="en-US" sz="1400" dirty="0">
                <a:latin typeface="TH SarabunPSK" panose="020B0500040200020003" pitchFamily="34" charset="-34"/>
                <a:cs typeface="TH SarabunPSK" panose="020B0500040200020003" pitchFamily="34" charset="-34"/>
              </a:rPr>
              <a:t> </a:t>
            </a:r>
            <a:r>
              <a:rPr lang="th-TH" sz="1400" dirty="0">
                <a:latin typeface="TH SarabunPSK" panose="020B0500040200020003" pitchFamily="34" charset="-34"/>
                <a:cs typeface="TH SarabunPSK" panose="020B0500040200020003" pitchFamily="34" charset="-34"/>
              </a:rPr>
              <a:t>ได้จัดตั้งสำนักงานตัวแทนในฮานอยเมื่อปี 2017 เพื่อตอบรับความต้องการโซลูชันพื้นผิวที่มีปริมาณมากในภูมิภาคเอเชียตะวันออกเฉียงใต้ และยังให้บริการลูกค้าท้องถิ่นในแอปพลิเคชันต่าง ๆ ผ่านศูนย์บริการพื้นผิวในประเทศไทย ตั้งแต่นั้นเป็นต้นมา การพัฒนาและการดำเนินการก่อตั้งได้รับการสนับสนุนอย่างแข็งขันจากไซต์ของ </a:t>
            </a:r>
            <a:r>
              <a:rPr lang="en-US" sz="1400" dirty="0" err="1">
                <a:latin typeface="TH SarabunPSK" panose="020B0500040200020003" pitchFamily="34" charset="-34"/>
                <a:cs typeface="TH SarabunPSK" panose="020B0500040200020003" pitchFamily="34" charset="-34"/>
              </a:rPr>
              <a:t>Balzers</a:t>
            </a:r>
            <a:r>
              <a:rPr lang="en-US" sz="1400" dirty="0">
                <a:latin typeface="TH SarabunPSK" panose="020B0500040200020003" pitchFamily="34" charset="-34"/>
                <a:cs typeface="TH SarabunPSK" panose="020B0500040200020003" pitchFamily="34" charset="-34"/>
              </a:rPr>
              <a:t> </a:t>
            </a:r>
            <a:r>
              <a:rPr lang="th-TH" sz="1400" dirty="0">
                <a:latin typeface="TH SarabunPSK" panose="020B0500040200020003" pitchFamily="34" charset="-34"/>
                <a:cs typeface="TH SarabunPSK" panose="020B0500040200020003" pitchFamily="34" charset="-34"/>
              </a:rPr>
              <a:t>ที่อินเดียและไทย แม้ในช่วงเวลาที่ท้าทายในปี 2020 ด้วยศูนย์บริการพื้นผิวใหม่ในเวียดนามนี้ </a:t>
            </a:r>
            <a:r>
              <a:rPr lang="en-US" sz="1400" dirty="0">
                <a:latin typeface="TH SarabunPSK" panose="020B0500040200020003" pitchFamily="34" charset="-34"/>
                <a:cs typeface="TH SarabunPSK" panose="020B0500040200020003" pitchFamily="34" charset="-34"/>
              </a:rPr>
              <a:t>Oerlikon </a:t>
            </a:r>
            <a:r>
              <a:rPr lang="en-US" sz="1400" dirty="0" err="1">
                <a:latin typeface="TH SarabunPSK" panose="020B0500040200020003" pitchFamily="34" charset="-34"/>
                <a:cs typeface="TH SarabunPSK" panose="020B0500040200020003" pitchFamily="34" charset="-34"/>
              </a:rPr>
              <a:t>Balzers</a:t>
            </a:r>
            <a:r>
              <a:rPr lang="en-US" sz="1400" dirty="0">
                <a:latin typeface="TH SarabunPSK" panose="020B0500040200020003" pitchFamily="34" charset="-34"/>
                <a:cs typeface="TH SarabunPSK" panose="020B0500040200020003" pitchFamily="34" charset="-34"/>
              </a:rPr>
              <a:t> </a:t>
            </a:r>
            <a:r>
              <a:rPr lang="th-TH" sz="1400" dirty="0">
                <a:latin typeface="TH SarabunPSK" panose="020B0500040200020003" pitchFamily="34" charset="-34"/>
                <a:cs typeface="TH SarabunPSK" panose="020B0500040200020003" pitchFamily="34" charset="-34"/>
              </a:rPr>
              <a:t>จะสามารถให้บริการแก่ลูกค้าในเวียดนามได้มีประสิทธิภาพยิ่งขึ้น ด้วยการจัดส่งที่รวดเร็วยิ่งขึ้น เวลาและเส้นทางการขนส่งที่สั้นลง เป้าหมายคือการปรับปรุงและพัฒนาที่ก้าวไปอย่างไม่หยุด</a:t>
            </a:r>
          </a:p>
          <a:p>
            <a:r>
              <a:rPr lang="th-TH" sz="1400" dirty="0">
                <a:latin typeface="TH SarabunPSK" panose="020B0500040200020003" pitchFamily="34" charset="-34"/>
                <a:cs typeface="TH SarabunPSK" panose="020B0500040200020003" pitchFamily="34" charset="-34"/>
              </a:rPr>
              <a:t>          </a:t>
            </a:r>
            <a:r>
              <a:rPr lang="en-US" sz="1400" dirty="0">
                <a:latin typeface="TH SarabunPSK" panose="020B0500040200020003" pitchFamily="34" charset="-34"/>
                <a:cs typeface="TH SarabunPSK" panose="020B0500040200020003" pitchFamily="34" charset="-34"/>
              </a:rPr>
              <a:t>Michel </a:t>
            </a:r>
            <a:r>
              <a:rPr lang="en-US" sz="1400" dirty="0" err="1">
                <a:latin typeface="TH SarabunPSK" panose="020B0500040200020003" pitchFamily="34" charset="-34"/>
                <a:cs typeface="TH SarabunPSK" panose="020B0500040200020003" pitchFamily="34" charset="-34"/>
              </a:rPr>
              <a:t>Maeusli</a:t>
            </a:r>
            <a:r>
              <a:rPr lang="en-US" sz="1400" dirty="0">
                <a:latin typeface="TH SarabunPSK" panose="020B0500040200020003" pitchFamily="34" charset="-34"/>
                <a:cs typeface="TH SarabunPSK" panose="020B0500040200020003" pitchFamily="34" charset="-34"/>
              </a:rPr>
              <a:t> General Manager </a:t>
            </a:r>
            <a:r>
              <a:rPr lang="en-US" sz="1400" dirty="0" err="1">
                <a:latin typeface="TH SarabunPSK" panose="020B0500040200020003" pitchFamily="34" charset="-34"/>
                <a:cs typeface="TH SarabunPSK" panose="020B0500040200020003" pitchFamily="34" charset="-34"/>
              </a:rPr>
              <a:t>Balzers</a:t>
            </a:r>
            <a:r>
              <a:rPr lang="en-US" sz="1400" dirty="0">
                <a:latin typeface="TH SarabunPSK" panose="020B0500040200020003" pitchFamily="34" charset="-34"/>
                <a:cs typeface="TH SarabunPSK" panose="020B0500040200020003" pitchFamily="34" charset="-34"/>
              </a:rPr>
              <a:t> </a:t>
            </a:r>
            <a:r>
              <a:rPr lang="th-TH" sz="1400" dirty="0">
                <a:latin typeface="TH SarabunPSK" panose="020B0500040200020003" pitchFamily="34" charset="-34"/>
                <a:cs typeface="TH SarabunPSK" panose="020B0500040200020003" pitchFamily="34" charset="-34"/>
              </a:rPr>
              <a:t>ประเทศไทย และกลุ่มประเทศ </a:t>
            </a:r>
            <a:r>
              <a:rPr lang="en-US" sz="1400" dirty="0">
                <a:latin typeface="TH SarabunPSK" panose="020B0500040200020003" pitchFamily="34" charset="-34"/>
                <a:cs typeface="TH SarabunPSK" panose="020B0500040200020003" pitchFamily="34" charset="-34"/>
              </a:rPr>
              <a:t>CLMV </a:t>
            </a:r>
            <a:r>
              <a:rPr lang="th-TH" sz="1400" dirty="0">
                <a:latin typeface="TH SarabunPSK" panose="020B0500040200020003" pitchFamily="34" charset="-34"/>
                <a:cs typeface="TH SarabunPSK" panose="020B0500040200020003" pitchFamily="34" charset="-34"/>
              </a:rPr>
              <a:t>กล่าวว่า “เวียดนามเป็นตลาดที่มีแนวโน้มดีมากสำหรับเราและด้วยศูนย์บริการพื้นผิวแห่งใหม่ใน </a:t>
            </a:r>
            <a:r>
              <a:rPr lang="en-US" sz="1400" dirty="0">
                <a:latin typeface="TH SarabunPSK" panose="020B0500040200020003" pitchFamily="34" charset="-34"/>
                <a:cs typeface="TH SarabunPSK" panose="020B0500040200020003" pitchFamily="34" charset="-34"/>
              </a:rPr>
              <a:t>Hanoi </a:t>
            </a:r>
            <a:r>
              <a:rPr lang="th-TH" sz="1400" dirty="0">
                <a:latin typeface="TH SarabunPSK" panose="020B0500040200020003" pitchFamily="34" charset="-34"/>
                <a:cs typeface="TH SarabunPSK" panose="020B0500040200020003" pitchFamily="34" charset="-34"/>
              </a:rPr>
              <a:t>ซึ่งอยู่ใกล้กับอุตสาหกรรมสำคัญและลูกค้าของเรา เรามั่นใจว่าจะประสานจุดยืนของเราในฐานะผู้ให้บริการชั้นนำด้านโซลูชันพื้นผิว บนพื้นฐานของกลุ่มผลิตภัณฑ์การเคลือบที่ยอดเยี่ยมและบริการที่เป็นเอกลักษณ์เฉพาะ”</a:t>
            </a:r>
          </a:p>
          <a:p>
            <a:r>
              <a:rPr lang="th-TH" sz="1400" dirty="0">
                <a:latin typeface="TH SarabunPSK" panose="020B0500040200020003" pitchFamily="34" charset="-34"/>
                <a:cs typeface="TH SarabunPSK" panose="020B0500040200020003" pitchFamily="34" charset="-34"/>
              </a:rPr>
              <a:t>อ่านต่อได้ที่ </a:t>
            </a:r>
            <a:r>
              <a:rPr lang="en-US" sz="1400" dirty="0">
                <a:latin typeface="TH SarabunPSK" panose="020B0500040200020003" pitchFamily="34" charset="-34"/>
                <a:cs typeface="TH SarabunPSK" panose="020B0500040200020003" pitchFamily="34" charset="-34"/>
              </a:rPr>
              <a:t>: </a:t>
            </a:r>
            <a:r>
              <a:rPr lang="en-US" sz="1400" dirty="0">
                <a:latin typeface="TH SarabunPSK" panose="020B0500040200020003" pitchFamily="34" charset="-34"/>
                <a:cs typeface="TH SarabunPSK" panose="020B0500040200020003" pitchFamily="34" charset="-34"/>
                <a:hlinkClick r:id="rId2"/>
              </a:rPr>
              <a:t>https://bit.ly/3fW4NRj</a:t>
            </a:r>
            <a:endParaRPr lang="th-TH" sz="1400" dirty="0">
              <a:latin typeface="TH SarabunPSK" panose="020B0500040200020003" pitchFamily="34" charset="-34"/>
              <a:cs typeface="TH SarabunPSK" panose="020B0500040200020003" pitchFamily="34" charset="-34"/>
            </a:endParaRPr>
          </a:p>
          <a:p>
            <a:pPr algn="thaiDist"/>
            <a:endParaRPr lang="en-US" sz="1400" dirty="0">
              <a:latin typeface="TH SarabunPSK" panose="020B0500040200020003" pitchFamily="34" charset="-34"/>
              <a:cs typeface="TH SarabunPSK" panose="020B0500040200020003" pitchFamily="34" charset="-34"/>
            </a:endParaRPr>
          </a:p>
          <a:p>
            <a:pPr algn="thaiDist"/>
            <a:endParaRPr lang="en-US" sz="1400" dirty="0">
              <a:latin typeface="TH SarabunPSK" panose="020B0500040200020003" pitchFamily="34" charset="-34"/>
              <a:cs typeface="TH SarabunPSK" panose="020B0500040200020003" pitchFamily="34" charset="-34"/>
            </a:endParaRPr>
          </a:p>
          <a:p>
            <a:pPr algn="thaiDist"/>
            <a:endParaRPr lang="en-US" sz="1400" dirty="0">
              <a:latin typeface="TH SarabunPSK" panose="020B0500040200020003" pitchFamily="34" charset="-34"/>
              <a:cs typeface="TH SarabunPSK" panose="020B0500040200020003" pitchFamily="34" charset="-34"/>
            </a:endParaRPr>
          </a:p>
          <a:p>
            <a:pPr algn="thaiDist"/>
            <a:endParaRPr lang="en-US" sz="1400" dirty="0">
              <a:latin typeface="TH SarabunPSK" panose="020B0500040200020003" pitchFamily="34" charset="-34"/>
              <a:cs typeface="TH SarabunPSK" panose="020B0500040200020003" pitchFamily="34" charset="-34"/>
            </a:endParaRPr>
          </a:p>
          <a:p>
            <a:pPr algn="thaiDist"/>
            <a:endParaRPr lang="en-US" sz="1400" dirty="0">
              <a:latin typeface="TH SarabunPSK" panose="020B0500040200020003" pitchFamily="34" charset="-34"/>
              <a:cs typeface="TH SarabunPSK" panose="020B0500040200020003" pitchFamily="34" charset="-34"/>
            </a:endParaRPr>
          </a:p>
          <a:p>
            <a:pPr algn="thaiDist"/>
            <a:endParaRPr lang="th-TH" sz="1400" dirty="0">
              <a:latin typeface="TH SarabunPSK" panose="020B0500040200020003" pitchFamily="34" charset="-34"/>
              <a:cs typeface="TH SarabunPSK" panose="020B0500040200020003" pitchFamily="34" charset="-34"/>
            </a:endParaRPr>
          </a:p>
        </p:txBody>
      </p:sp>
      <p:pic>
        <p:nvPicPr>
          <p:cNvPr id="4" name="Picture 3" descr="A picture containing building, outdoor&#10;&#10;Description automatically generated">
            <a:extLst>
              <a:ext uri="{FF2B5EF4-FFF2-40B4-BE49-F238E27FC236}">
                <a16:creationId xmlns:a16="http://schemas.microsoft.com/office/drawing/2014/main" id="{EF598D0B-04EE-4FB5-A362-11BEEEF91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063011"/>
            <a:ext cx="3505200" cy="1984989"/>
          </a:xfrm>
          <a:prstGeom prst="rect">
            <a:avLst/>
          </a:prstGeom>
        </p:spPr>
      </p:pic>
    </p:spTree>
    <p:extLst>
      <p:ext uri="{BB962C8B-B14F-4D97-AF65-F5344CB8AC3E}">
        <p14:creationId xmlns:p14="http://schemas.microsoft.com/office/powerpoint/2010/main" val="356860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276811"/>
            <a:ext cx="6553200" cy="41011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defRPr/>
            </a:pPr>
            <a:endParaRPr lang="en-US" sz="1050" b="1" dirty="0">
              <a:solidFill>
                <a:srgbClr val="FF0000"/>
              </a:solidFill>
              <a:latin typeface="Cambria" pitchFamily="18" charset="0"/>
            </a:endParaRPr>
          </a:p>
          <a:p>
            <a:pPr>
              <a:defRPr/>
            </a:pPr>
            <a:endParaRPr lang="en-US" sz="1050" b="1" dirty="0">
              <a:solidFill>
                <a:srgbClr val="FF0000"/>
              </a:solidFill>
              <a:latin typeface="Cambria" pitchFamily="18" charset="0"/>
            </a:endParaRPr>
          </a:p>
          <a:p>
            <a:pPr>
              <a:buFont typeface="Arial" pitchFamily="34" charset="0"/>
              <a:buNone/>
              <a:defRPr/>
            </a:pPr>
            <a:endParaRPr lang="en-US" sz="1100" b="1" dirty="0">
              <a:latin typeface="Cambria" pitchFamily="18" charset="0"/>
            </a:endParaRPr>
          </a:p>
          <a:p>
            <a:pPr>
              <a:buFont typeface="Arial" pitchFamily="34" charset="0"/>
              <a:buNone/>
              <a:defRPr/>
            </a:pPr>
            <a:endParaRPr lang="en-US" sz="1100" b="1" dirty="0">
              <a:latin typeface="Cambria" pitchFamily="18" charset="0"/>
            </a:endParaRPr>
          </a:p>
          <a:p>
            <a:pPr>
              <a:buFont typeface="Arial" pitchFamily="34" charset="0"/>
              <a:buNone/>
              <a:defRPr/>
            </a:pPr>
            <a:endParaRPr lang="en-US" sz="1100" b="1" dirty="0">
              <a:latin typeface="Cambria" pitchFamily="18" charset="0"/>
            </a:endParaRPr>
          </a:p>
          <a:p>
            <a:pPr>
              <a:buFont typeface="Arial" pitchFamily="34" charset="0"/>
              <a:buNone/>
              <a:defRPr/>
            </a:pPr>
            <a:endParaRPr lang="en-US" sz="1100" b="1" dirty="0">
              <a:latin typeface="Cambria" pitchFamily="18" charset="0"/>
            </a:endParaRPr>
          </a:p>
          <a:p>
            <a:pPr algn="ctr">
              <a:buFont typeface="Arial" pitchFamily="34" charset="0"/>
              <a:buNone/>
              <a:defRPr/>
            </a:pPr>
            <a:endParaRPr lang="en-US" sz="1400" b="1" dirty="0">
              <a:solidFill>
                <a:srgbClr val="CC0000"/>
              </a:solidFill>
              <a:latin typeface="Cambria" pitchFamily="18" charset="0"/>
            </a:endParaRPr>
          </a:p>
          <a:p>
            <a:pPr algn="ctr">
              <a:buFont typeface="Arial" pitchFamily="34" charset="0"/>
              <a:buNone/>
              <a:defRPr/>
            </a:pPr>
            <a:endParaRPr lang="en-US" sz="1400" b="1" dirty="0">
              <a:solidFill>
                <a:srgbClr val="CC0000"/>
              </a:solidFill>
              <a:latin typeface="Cambria" pitchFamily="18" charset="0"/>
            </a:endParaRPr>
          </a:p>
          <a:p>
            <a:pPr algn="ctr">
              <a:buFont typeface="Arial" pitchFamily="34" charset="0"/>
              <a:buNone/>
              <a:defRPr/>
            </a:pPr>
            <a:endParaRPr lang="en-US" sz="1400" b="1" dirty="0">
              <a:solidFill>
                <a:srgbClr val="CC0000"/>
              </a:solidFill>
              <a:latin typeface="Cambria" pitchFamily="18" charset="0"/>
            </a:endParaRPr>
          </a:p>
          <a:p>
            <a:pPr algn="ctr">
              <a:buFont typeface="Arial" pitchFamily="34" charset="0"/>
              <a:buNone/>
              <a:defRPr/>
            </a:pPr>
            <a:r>
              <a:rPr lang="en-US" sz="2000" b="1" dirty="0">
                <a:solidFill>
                  <a:srgbClr val="CC0000"/>
                </a:solidFill>
                <a:latin typeface="KodchiangUPC" panose="02020603050405020304" pitchFamily="18" charset="-34"/>
                <a:cs typeface="KodchiangUPC" panose="02020603050405020304" pitchFamily="18" charset="-34"/>
              </a:rPr>
              <a:t>THAILAND  MACHINERY  OUTLOOK</a:t>
            </a:r>
          </a:p>
          <a:p>
            <a:pPr algn="ctr">
              <a:buFont typeface="Arial" pitchFamily="34" charset="0"/>
              <a:buNone/>
              <a:defRPr/>
            </a:pPr>
            <a:r>
              <a:rPr lang="th-TH" sz="2400" b="1" dirty="0">
                <a:latin typeface="TH SarabunPSK" panose="020B0500040200020003" pitchFamily="34" charset="-34"/>
                <a:ea typeface="Tahoma" pitchFamily="34" charset="0"/>
                <a:cs typeface="TH SarabunPSK" panose="020B0500040200020003" pitchFamily="34" charset="-34"/>
              </a:rPr>
              <a:t>แผนกข้อมูลและวิเคราะห์อุตสาหกรรม</a:t>
            </a:r>
            <a:endParaRPr lang="en-US" sz="2400" b="1" dirty="0">
              <a:latin typeface="TH SarabunPSK" panose="020B0500040200020003" pitchFamily="34" charset="-34"/>
              <a:ea typeface="Tahoma" pitchFamily="34" charset="0"/>
              <a:cs typeface="TH SarabunPSK" panose="020B0500040200020003" pitchFamily="34" charset="-34"/>
            </a:endParaRPr>
          </a:p>
          <a:p>
            <a:pPr algn="ctr">
              <a:buFont typeface="Arial" pitchFamily="34" charset="0"/>
              <a:buNone/>
              <a:defRPr/>
            </a:pPr>
            <a:r>
              <a:rPr lang="th-TH" sz="2400" b="1" dirty="0">
                <a:latin typeface="TH SarabunPSK" panose="020B0500040200020003" pitchFamily="34" charset="-34"/>
                <a:ea typeface="Tahoma" pitchFamily="34" charset="0"/>
                <a:cs typeface="TH SarabunPSK" panose="020B0500040200020003" pitchFamily="34" charset="-34"/>
              </a:rPr>
              <a:t>โทร</a:t>
            </a:r>
            <a:r>
              <a:rPr lang="en-US" sz="2400" b="1" dirty="0">
                <a:latin typeface="TH SarabunPSK" panose="020B0500040200020003" pitchFamily="34" charset="-34"/>
                <a:ea typeface="Tahoma" pitchFamily="34" charset="0"/>
                <a:cs typeface="TH SarabunPSK" panose="020B0500040200020003" pitchFamily="34" charset="-34"/>
              </a:rPr>
              <a:t> 02 712 4402-7 </a:t>
            </a:r>
            <a:r>
              <a:rPr lang="th-TH" sz="2400" b="1" dirty="0">
                <a:latin typeface="TH SarabunPSK" panose="020B0500040200020003" pitchFamily="34" charset="-34"/>
                <a:ea typeface="Tahoma" pitchFamily="34" charset="0"/>
                <a:cs typeface="TH SarabunPSK" panose="020B0500040200020003" pitchFamily="34" charset="-34"/>
              </a:rPr>
              <a:t>ต่อ</a:t>
            </a:r>
            <a:r>
              <a:rPr lang="en-US" sz="2400" b="1" dirty="0">
                <a:latin typeface="TH SarabunPSK" panose="020B0500040200020003" pitchFamily="34" charset="-34"/>
                <a:ea typeface="Tahoma" pitchFamily="34" charset="0"/>
                <a:cs typeface="TH SarabunPSK" panose="020B0500040200020003" pitchFamily="34" charset="-34"/>
              </a:rPr>
              <a:t> 211-21</a:t>
            </a:r>
            <a:r>
              <a:rPr lang="th-TH" sz="2400" b="1" dirty="0">
                <a:latin typeface="TH SarabunPSK" panose="020B0500040200020003" pitchFamily="34" charset="-34"/>
                <a:ea typeface="Tahoma" pitchFamily="34" charset="0"/>
                <a:cs typeface="TH SarabunPSK" panose="020B0500040200020003" pitchFamily="34" charset="-34"/>
              </a:rPr>
              <a:t>3</a:t>
            </a:r>
            <a:endParaRPr lang="en-US" sz="2400" b="1" dirty="0">
              <a:latin typeface="TH SarabunPSK" panose="020B0500040200020003" pitchFamily="34" charset="-34"/>
              <a:ea typeface="Tahoma" pitchFamily="34" charset="0"/>
              <a:cs typeface="TH SarabunPSK" panose="020B0500040200020003" pitchFamily="34" charset="-34"/>
            </a:endParaRPr>
          </a:p>
          <a:p>
            <a:pPr algn="ctr">
              <a:buFont typeface="Arial" pitchFamily="34" charset="0"/>
              <a:buNone/>
              <a:defRPr/>
            </a:pPr>
            <a:r>
              <a:rPr lang="en-US" sz="2400" b="1" dirty="0">
                <a:latin typeface="TH SarabunPSK" panose="020B0500040200020003" pitchFamily="34" charset="-34"/>
                <a:ea typeface="Tahoma" pitchFamily="34" charset="0"/>
                <a:cs typeface="TH SarabunPSK" panose="020B0500040200020003" pitchFamily="34" charset="-34"/>
              </a:rPr>
              <a:t>E-mail: </a:t>
            </a:r>
            <a:r>
              <a:rPr lang="en-US" sz="2400" b="1" dirty="0">
                <a:latin typeface="TH SarabunPSK" panose="020B0500040200020003" pitchFamily="34" charset="-34"/>
                <a:ea typeface="Tahoma" pitchFamily="34" charset="0"/>
                <a:cs typeface="TH SarabunPSK" panose="020B0500040200020003" pitchFamily="34" charset="-34"/>
                <a:hlinkClick r:id="rId2"/>
              </a:rPr>
              <a:t>miu@isit.or.th</a:t>
            </a:r>
            <a:endParaRPr lang="en-US" sz="2400" b="1" dirty="0">
              <a:latin typeface="TH SarabunPSK" panose="020B0500040200020003" pitchFamily="34" charset="-34"/>
              <a:ea typeface="Tahoma" pitchFamily="34" charset="0"/>
              <a:cs typeface="TH SarabunPSK" panose="020B0500040200020003" pitchFamily="34" charset="-34"/>
            </a:endParaRPr>
          </a:p>
          <a:p>
            <a:pPr algn="ctr">
              <a:buFont typeface="Arial" pitchFamily="34" charset="0"/>
              <a:buNone/>
              <a:defRPr/>
            </a:pPr>
            <a:endParaRPr lang="th-TH" sz="1050" b="1" dirty="0">
              <a:latin typeface="TH SarabunPSK" panose="020B0500040200020003" pitchFamily="34" charset="-34"/>
              <a:ea typeface="Tahoma" pitchFamily="34" charset="0"/>
              <a:cs typeface="TH SarabunPSK" panose="020B0500040200020003" pitchFamily="34" charset="-34"/>
            </a:endParaRPr>
          </a:p>
          <a:p>
            <a:pPr algn="ctr">
              <a:buFont typeface="Arial" pitchFamily="34" charset="0"/>
              <a:buNone/>
              <a:defRPr/>
            </a:pPr>
            <a:endParaRPr lang="th-TH" sz="1050" b="1" dirty="0">
              <a:latin typeface="TH SarabunPSK" panose="020B0500040200020003" pitchFamily="34" charset="-34"/>
              <a:ea typeface="Tahoma" pitchFamily="34" charset="0"/>
              <a:cs typeface="TH SarabunPSK" panose="020B0500040200020003" pitchFamily="34" charset="-34"/>
            </a:endParaRPr>
          </a:p>
          <a:p>
            <a:pPr marL="361941" indent="-361941" algn="ctr">
              <a:defRPr/>
            </a:pPr>
            <a:endParaRPr lang="th-TH" sz="1050" b="1" dirty="0">
              <a:latin typeface="TH SarabunPSK" panose="020B0500040200020003" pitchFamily="34" charset="-34"/>
              <a:ea typeface="Tahoma" pitchFamily="34" charset="0"/>
              <a:cs typeface="TH SarabunPSK" panose="020B0500040200020003" pitchFamily="34" charset="-34"/>
            </a:endParaRPr>
          </a:p>
          <a:p>
            <a:pPr marL="361941" indent="-361941" algn="ctr">
              <a:defRPr/>
            </a:pPr>
            <a:r>
              <a:rPr lang="th-TH" sz="1600" b="1" u="sng" dirty="0">
                <a:latin typeface="TH SarabunPSK" pitchFamily="34" charset="-34"/>
                <a:cs typeface="TH SarabunPSK" pitchFamily="34" charset="-34"/>
              </a:rPr>
              <a:t>!!!</a:t>
            </a:r>
            <a:r>
              <a:rPr lang="en-GB" sz="1600" b="1" u="sng" dirty="0">
                <a:latin typeface="TH SarabunPSK" pitchFamily="34" charset="-34"/>
                <a:cs typeface="TH SarabunPSK" pitchFamily="34" charset="-34"/>
              </a:rPr>
              <a:t> </a:t>
            </a:r>
            <a:r>
              <a:rPr lang="th-TH" sz="1600" b="1" u="sng" dirty="0">
                <a:latin typeface="TH SarabunPSK" pitchFamily="34" charset="-34"/>
                <a:cs typeface="TH SarabunPSK" pitchFamily="34" charset="-34"/>
              </a:rPr>
              <a:t>สนใจประชาสัมพันธ์ข่าวสารหรือกิจกรรมต่างๆ ของบริษัท</a:t>
            </a:r>
            <a:r>
              <a:rPr lang="th-TH" sz="1600" dirty="0">
                <a:latin typeface="TH SarabunPSK" pitchFamily="34" charset="-34"/>
                <a:cs typeface="TH SarabunPSK" pitchFamily="34" charset="-34"/>
              </a:rPr>
              <a:t> </a:t>
            </a:r>
            <a:r>
              <a:rPr lang="th-TH" sz="1600" b="1" dirty="0">
                <a:latin typeface="TH SarabunPSK" pitchFamily="34" charset="-34"/>
                <a:cs typeface="TH SarabunPSK" pitchFamily="34" charset="-34"/>
              </a:rPr>
              <a:t>ติดต่อทีมงาน </a:t>
            </a:r>
            <a:r>
              <a:rPr lang="en-US" sz="1600" b="1" dirty="0">
                <a:latin typeface="TH SarabunPSK" pitchFamily="34" charset="-34"/>
                <a:cs typeface="TH SarabunPSK" pitchFamily="34" charset="-34"/>
              </a:rPr>
              <a:t>MIU </a:t>
            </a:r>
            <a:r>
              <a:rPr lang="th-TH" sz="1600" b="1" dirty="0">
                <a:latin typeface="TH SarabunPSK" pitchFamily="34" charset="-34"/>
                <a:cs typeface="TH SarabunPSK" pitchFamily="34" charset="-34"/>
              </a:rPr>
              <a:t>ได้ที่ โทร 02-71</a:t>
            </a:r>
            <a:r>
              <a:rPr lang="en-US" sz="1600" b="1" dirty="0">
                <a:latin typeface="TH SarabunPSK" pitchFamily="34" charset="-34"/>
                <a:cs typeface="TH SarabunPSK" pitchFamily="34" charset="-34"/>
              </a:rPr>
              <a:t>2</a:t>
            </a:r>
            <a:r>
              <a:rPr lang="th-TH" sz="1600" b="1" dirty="0">
                <a:latin typeface="TH SarabunPSK" pitchFamily="34" charset="-34"/>
                <a:cs typeface="TH SarabunPSK" pitchFamily="34" charset="-34"/>
              </a:rPr>
              <a:t>-</a:t>
            </a:r>
            <a:r>
              <a:rPr lang="en-US" sz="1600" b="1" dirty="0">
                <a:latin typeface="TH SarabunPSK" pitchFamily="34" charset="-34"/>
                <a:cs typeface="TH SarabunPSK" pitchFamily="34" charset="-34"/>
              </a:rPr>
              <a:t>4402</a:t>
            </a:r>
            <a:r>
              <a:rPr lang="th-TH" sz="1600" b="1" dirty="0">
                <a:latin typeface="TH SarabunPSK" pitchFamily="34" charset="-34"/>
                <a:cs typeface="TH SarabunPSK" pitchFamily="34" charset="-34"/>
              </a:rPr>
              <a:t>-</a:t>
            </a:r>
            <a:r>
              <a:rPr lang="en-US" sz="1600" b="1" dirty="0">
                <a:latin typeface="TH SarabunPSK" pitchFamily="34" charset="-34"/>
                <a:cs typeface="TH SarabunPSK" pitchFamily="34" charset="-34"/>
              </a:rPr>
              <a:t>7</a:t>
            </a:r>
            <a:r>
              <a:rPr lang="th-TH" sz="1600" b="1" dirty="0">
                <a:latin typeface="TH SarabunPSK" pitchFamily="34" charset="-34"/>
                <a:cs typeface="TH SarabunPSK" pitchFamily="34" charset="-34"/>
              </a:rPr>
              <a:t> ต่อ </a:t>
            </a:r>
            <a:r>
              <a:rPr lang="en-US" sz="1600" b="1" dirty="0">
                <a:latin typeface="TH SarabunPSK" pitchFamily="34" charset="-34"/>
                <a:cs typeface="TH SarabunPSK" pitchFamily="34" charset="-34"/>
              </a:rPr>
              <a:t>213</a:t>
            </a:r>
            <a:endParaRPr lang="en-US" sz="1600" dirty="0">
              <a:latin typeface="TH SarabunPSK" pitchFamily="34" charset="-34"/>
              <a:ea typeface="Tahoma" pitchFamily="34" charset="0"/>
              <a:cs typeface="TH SarabunPSK" pitchFamily="34" charset="-34"/>
            </a:endParaRPr>
          </a:p>
          <a:p>
            <a:pPr algn="ctr">
              <a:buFont typeface="Arial" pitchFamily="34" charset="0"/>
              <a:buNone/>
              <a:defRPr/>
            </a:pPr>
            <a:endParaRPr lang="en-US" sz="1400" dirty="0">
              <a:latin typeface="TH SarabunPSK" pitchFamily="34" charset="-34"/>
              <a:ea typeface="Tahoma" pitchFamily="34" charset="0"/>
              <a:cs typeface="TH SarabunPSK" pitchFamily="34" charset="-34"/>
            </a:endParaRPr>
          </a:p>
        </p:txBody>
      </p:sp>
      <p:pic>
        <p:nvPicPr>
          <p:cNvPr id="5" name="Picture 11" descr="ISIT 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2550" y="1926699"/>
            <a:ext cx="4152900" cy="1028700"/>
          </a:xfrm>
          <a:prstGeom prst="rect">
            <a:avLst/>
          </a:prstGeom>
          <a:noFill/>
          <a:ln w="9525">
            <a:noFill/>
            <a:miter lim="800000"/>
            <a:headEnd/>
            <a:tailEnd/>
          </a:ln>
        </p:spPr>
      </p:pic>
      <p:sp>
        <p:nvSpPr>
          <p:cNvPr id="6" name="Pentagon 5"/>
          <p:cNvSpPr/>
          <p:nvPr/>
        </p:nvSpPr>
        <p:spPr>
          <a:xfrm>
            <a:off x="0" y="1149254"/>
            <a:ext cx="6858000" cy="584775"/>
          </a:xfrm>
          <a:prstGeom prst="homePlate">
            <a:avLst/>
          </a:prstGeom>
          <a:noFill/>
          <a:ln w="317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US" sz="3200" b="1" dirty="0">
                <a:ln w="11430">
                  <a:solidFill>
                    <a:srgbClr val="FF0000"/>
                  </a:solidFill>
                </a:ln>
                <a:solidFill>
                  <a:schemeClr val="bg1"/>
                </a:solidFill>
                <a:effectLst>
                  <a:outerShdw blurRad="38100" dist="38100" dir="2700000" algn="tl">
                    <a:srgbClr val="000000">
                      <a:alpha val="43137"/>
                    </a:srgbClr>
                  </a:outerShdw>
                </a:effectLst>
                <a:latin typeface="KodchiangUPC" panose="02020603050405020304" pitchFamily="18" charset="-34"/>
                <a:ea typeface="BatangChe" pitchFamily="49" charset="-127"/>
                <a:cs typeface="KodchiangUPC" panose="02020603050405020304" pitchFamily="18" charset="-34"/>
              </a:rPr>
              <a:t>Contact  Us</a:t>
            </a:r>
          </a:p>
        </p:txBody>
      </p:sp>
      <p:pic>
        <p:nvPicPr>
          <p:cNvPr id="8" name="Picture 7" descr="Slide07.png"/>
          <p:cNvPicPr>
            <a:picLocks noChangeAspect="1"/>
          </p:cNvPicPr>
          <p:nvPr/>
        </p:nvPicPr>
        <p:blipFill>
          <a:blip r:embed="rId4"/>
          <a:stretch>
            <a:fillRect/>
          </a:stretch>
        </p:blipFill>
        <p:spPr>
          <a:xfrm>
            <a:off x="281585" y="7719690"/>
            <a:ext cx="1695450" cy="975464"/>
          </a:xfrm>
          <a:prstGeom prst="rect">
            <a:avLst/>
          </a:prstGeom>
        </p:spPr>
      </p:pic>
      <p:sp>
        <p:nvSpPr>
          <p:cNvPr id="14" name="Text Box 3"/>
          <p:cNvSpPr txBox="1">
            <a:spLocks noChangeArrowheads="1" noChangeShapeType="1"/>
          </p:cNvSpPr>
          <p:nvPr/>
        </p:nvSpPr>
        <p:spPr bwMode="auto">
          <a:xfrm>
            <a:off x="-22302" y="464966"/>
            <a:ext cx="6858000" cy="533400"/>
          </a:xfrm>
          <a:prstGeom prst="rect">
            <a:avLst/>
          </a:prstGeom>
          <a:noFill/>
          <a:ln w="0" algn="in">
            <a:noFill/>
            <a:miter lim="800000"/>
            <a:headEnd/>
            <a:tailEnd/>
          </a:ln>
          <a:effectLst/>
        </p:spPr>
        <p:txBody>
          <a:bodyPr vert="horz" wrap="square" lIns="36195" tIns="36195" rIns="36195" bIns="36195" numCol="1" anchor="ctr" anchorCtr="0" compatLnSpc="1">
            <a:prstTxWarp prst="textNoShape">
              <a:avLst/>
            </a:prstTxWarp>
          </a:bodyPr>
          <a:lstStyle/>
          <a:p>
            <a:pPr algn="ctr" fontAlgn="base">
              <a:spcBef>
                <a:spcPct val="0"/>
              </a:spcBef>
              <a:spcAft>
                <a:spcPct val="0"/>
              </a:spcAft>
            </a:pPr>
            <a:r>
              <a:rPr lang="en-US" sz="4000" b="1" i="1" dirty="0">
                <a:ln w="9525">
                  <a:solidFill>
                    <a:schemeClr val="bg1"/>
                  </a:solidFill>
                  <a:prstDash val="solid"/>
                </a:ln>
                <a:solidFill>
                  <a:srgbClr val="00CC99"/>
                </a:solidFill>
                <a:effectLst>
                  <a:outerShdw blurRad="38100" dist="38100" dir="2700000" algn="tl">
                    <a:srgbClr val="000000">
                      <a:alpha val="43137"/>
                    </a:srgbClr>
                  </a:outerShdw>
                </a:effectLst>
                <a:latin typeface="KodchiangUPC" panose="02020603050405020304" pitchFamily="18" charset="-34"/>
                <a:cs typeface="KodchiangUPC" panose="02020603050405020304" pitchFamily="18" charset="-34"/>
              </a:rPr>
              <a:t>THAILAND</a:t>
            </a:r>
            <a:r>
              <a:rPr lang="th-TH" sz="4000" b="1" i="1" dirty="0">
                <a:ln w="9525">
                  <a:solidFill>
                    <a:schemeClr val="bg1"/>
                  </a:solidFill>
                  <a:prstDash val="solid"/>
                </a:ln>
                <a:solidFill>
                  <a:srgbClr val="00CC99"/>
                </a:solidFill>
                <a:effectLst>
                  <a:outerShdw blurRad="38100" dist="38100" dir="2700000" algn="tl">
                    <a:srgbClr val="000000">
                      <a:alpha val="43137"/>
                    </a:srgbClr>
                  </a:outerShdw>
                </a:effectLst>
                <a:latin typeface="KodchiangUPC" panose="02020603050405020304" pitchFamily="18" charset="-34"/>
                <a:cs typeface="KodchiangUPC" panose="02020603050405020304" pitchFamily="18" charset="-34"/>
              </a:rPr>
              <a:t> </a:t>
            </a:r>
            <a:r>
              <a:rPr lang="en-US" sz="4000" b="1" i="1" dirty="0">
                <a:ln w="9525">
                  <a:solidFill>
                    <a:schemeClr val="bg1"/>
                  </a:solidFill>
                  <a:prstDash val="solid"/>
                </a:ln>
                <a:solidFill>
                  <a:srgbClr val="00CC99"/>
                </a:solidFill>
                <a:effectLst>
                  <a:outerShdw blurRad="38100" dist="38100" dir="2700000" algn="tl">
                    <a:srgbClr val="000000">
                      <a:alpha val="43137"/>
                    </a:srgbClr>
                  </a:outerShdw>
                </a:effectLst>
                <a:latin typeface="KodchiangUPC" panose="02020603050405020304" pitchFamily="18" charset="-34"/>
                <a:cs typeface="KodchiangUPC" panose="02020603050405020304" pitchFamily="18" charset="-34"/>
              </a:rPr>
              <a:t>MACHINERY</a:t>
            </a:r>
            <a:r>
              <a:rPr lang="th-TH" sz="4000" b="1" i="1" dirty="0">
                <a:ln w="9525">
                  <a:solidFill>
                    <a:schemeClr val="bg1"/>
                  </a:solidFill>
                  <a:prstDash val="solid"/>
                </a:ln>
                <a:solidFill>
                  <a:srgbClr val="00CC99"/>
                </a:solidFill>
                <a:effectLst>
                  <a:outerShdw blurRad="38100" dist="38100" dir="2700000" algn="tl">
                    <a:srgbClr val="000000">
                      <a:alpha val="43137"/>
                    </a:srgbClr>
                  </a:outerShdw>
                </a:effectLst>
                <a:latin typeface="KodchiangUPC" panose="02020603050405020304" pitchFamily="18" charset="-34"/>
                <a:cs typeface="KodchiangUPC" panose="02020603050405020304" pitchFamily="18" charset="-34"/>
              </a:rPr>
              <a:t> </a:t>
            </a:r>
            <a:r>
              <a:rPr lang="en-US" sz="4000" b="1" i="1" dirty="0">
                <a:ln w="9525">
                  <a:solidFill>
                    <a:schemeClr val="bg1"/>
                  </a:solidFill>
                  <a:prstDash val="solid"/>
                </a:ln>
                <a:solidFill>
                  <a:srgbClr val="00CC99"/>
                </a:solidFill>
                <a:effectLst>
                  <a:outerShdw blurRad="38100" dist="38100" dir="2700000" algn="tl">
                    <a:srgbClr val="000000">
                      <a:alpha val="43137"/>
                    </a:srgbClr>
                  </a:outerShdw>
                </a:effectLst>
                <a:latin typeface="KodchiangUPC" panose="02020603050405020304" pitchFamily="18" charset="-34"/>
                <a:cs typeface="KodchiangUPC" panose="02020603050405020304" pitchFamily="18" charset="-34"/>
              </a:rPr>
              <a:t>OUTLOOK</a:t>
            </a: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5317600"/>
            <a:ext cx="6248400" cy="2378601"/>
          </a:xfrm>
          <a:prstGeom prst="rect">
            <a:avLst/>
          </a:prstGeom>
        </p:spPr>
      </p:pic>
      <p:pic>
        <p:nvPicPr>
          <p:cNvPr id="13" name="Picture 12">
            <a:extLst>
              <a:ext uri="{FF2B5EF4-FFF2-40B4-BE49-F238E27FC236}">
                <a16:creationId xmlns:a16="http://schemas.microsoft.com/office/drawing/2014/main" id="{8AF1848D-36D0-4CB3-A845-E4A19BAA2113}"/>
              </a:ext>
            </a:extLst>
          </p:cNvPr>
          <p:cNvPicPr>
            <a:picLocks noChangeAspect="1"/>
          </p:cNvPicPr>
          <p:nvPr/>
        </p:nvPicPr>
        <p:blipFill>
          <a:blip r:embed="rId6"/>
          <a:stretch>
            <a:fillRect/>
          </a:stretch>
        </p:blipFill>
        <p:spPr>
          <a:xfrm>
            <a:off x="3176963" y="7719690"/>
            <a:ext cx="846012" cy="840335"/>
          </a:xfrm>
          <a:prstGeom prst="rect">
            <a:avLst/>
          </a:prstGeom>
        </p:spPr>
      </p:pic>
      <p:pic>
        <p:nvPicPr>
          <p:cNvPr id="15" name="Picture 14" descr="logo_miu.png">
            <a:extLst>
              <a:ext uri="{FF2B5EF4-FFF2-40B4-BE49-F238E27FC236}">
                <a16:creationId xmlns:a16="http://schemas.microsoft.com/office/drawing/2014/main" id="{80FE32BF-E1AF-4FDC-AB78-4CB794FB234D}"/>
              </a:ext>
            </a:extLst>
          </p:cNvPr>
          <p:cNvPicPr>
            <a:picLocks noChangeAspect="1"/>
          </p:cNvPicPr>
          <p:nvPr/>
        </p:nvPicPr>
        <p:blipFill>
          <a:blip r:embed="rId7"/>
          <a:stretch>
            <a:fillRect/>
          </a:stretch>
        </p:blipFill>
        <p:spPr>
          <a:xfrm>
            <a:off x="4174067" y="7754200"/>
            <a:ext cx="2379133" cy="1016539"/>
          </a:xfrm>
          <a:prstGeom prst="rect">
            <a:avLst/>
          </a:prstGeom>
        </p:spPr>
      </p:pic>
      <p:sp>
        <p:nvSpPr>
          <p:cNvPr id="16" name="Rectangle 15">
            <a:extLst>
              <a:ext uri="{FF2B5EF4-FFF2-40B4-BE49-F238E27FC236}">
                <a16:creationId xmlns:a16="http://schemas.microsoft.com/office/drawing/2014/main" id="{9251ABF2-0194-4500-845F-C7BD15A0F746}"/>
              </a:ext>
            </a:extLst>
          </p:cNvPr>
          <p:cNvSpPr/>
          <p:nvPr/>
        </p:nvSpPr>
        <p:spPr>
          <a:xfrm>
            <a:off x="2818258" y="8471519"/>
            <a:ext cx="1563421" cy="338554"/>
          </a:xfrm>
          <a:prstGeom prst="rect">
            <a:avLst/>
          </a:prstGeom>
        </p:spPr>
        <p:txBody>
          <a:bodyPr wrap="square">
            <a:spAutoFit/>
          </a:bodyPr>
          <a:lstStyle/>
          <a:p>
            <a:pPr algn="ctr"/>
            <a:r>
              <a:rPr lang="en-US" sz="1600" b="1" dirty="0">
                <a:latin typeface="TH SarabunPSK" pitchFamily="34" charset="-34"/>
                <a:cs typeface="TH SarabunPSK" pitchFamily="34" charset="-34"/>
              </a:rPr>
              <a:t>http://miu.isit.or.th</a:t>
            </a:r>
          </a:p>
        </p:txBody>
      </p:sp>
    </p:spTree>
    <p:extLst>
      <p:ext uri="{BB962C8B-B14F-4D97-AF65-F5344CB8AC3E}">
        <p14:creationId xmlns:p14="http://schemas.microsoft.com/office/powerpoint/2010/main" val="36443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6B0E3FF-1B48-4D44-9142-AB0514A488C5}"/>
              </a:ext>
            </a:extLst>
          </p:cNvPr>
          <p:cNvCxnSpPr>
            <a:cxnSpLocks/>
          </p:cNvCxnSpPr>
          <p:nvPr/>
        </p:nvCxnSpPr>
        <p:spPr>
          <a:xfrm>
            <a:off x="457200" y="608263"/>
            <a:ext cx="0" cy="812782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201E2427-2D66-48F1-A6F1-19BDC1C6056F}"/>
              </a:ext>
            </a:extLst>
          </p:cNvPr>
          <p:cNvCxnSpPr>
            <a:cxnSpLocks/>
          </p:cNvCxnSpPr>
          <p:nvPr/>
        </p:nvCxnSpPr>
        <p:spPr>
          <a:xfrm>
            <a:off x="6400800" y="608263"/>
            <a:ext cx="0" cy="812782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13C0F07E-4F26-4583-BAD7-82CC1E4D6999}"/>
              </a:ext>
            </a:extLst>
          </p:cNvPr>
          <p:cNvCxnSpPr>
            <a:cxnSpLocks/>
          </p:cNvCxnSpPr>
          <p:nvPr/>
        </p:nvCxnSpPr>
        <p:spPr>
          <a:xfrm>
            <a:off x="457200" y="8736091"/>
            <a:ext cx="5943600"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4" name="Rectangle 23">
            <a:extLst>
              <a:ext uri="{FF2B5EF4-FFF2-40B4-BE49-F238E27FC236}">
                <a16:creationId xmlns:a16="http://schemas.microsoft.com/office/drawing/2014/main" id="{4DAF7F26-1035-413C-9A6A-DD0530CC0548}"/>
              </a:ext>
            </a:extLst>
          </p:cNvPr>
          <p:cNvSpPr/>
          <p:nvPr/>
        </p:nvSpPr>
        <p:spPr>
          <a:xfrm>
            <a:off x="491962" y="985061"/>
            <a:ext cx="4507808" cy="7320739"/>
          </a:xfrm>
          <a:prstGeom prst="rect">
            <a:avLst/>
          </a:prstGeom>
          <a:solidFill>
            <a:schemeClr val="lt1">
              <a:alpha val="7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none">
            <a:noAutofit/>
          </a:bodyPr>
          <a:lstStyle/>
          <a:p>
            <a:pPr marL="228594" indent="-228594">
              <a:lnSpc>
                <a:spcPct val="150000"/>
              </a:lnSpc>
              <a:spcBef>
                <a:spcPct val="20000"/>
              </a:spcBef>
              <a:defRPr/>
            </a:pPr>
            <a:r>
              <a:rPr lang="en-US" sz="1600" b="1" dirty="0">
                <a:solidFill>
                  <a:srgbClr val="33CCCC"/>
                </a:solidFill>
                <a:latin typeface="TH SarabunPSK" panose="020B0500040200020003" pitchFamily="34" charset="-34"/>
                <a:cs typeface="TH SarabunPSK" panose="020B0500040200020003" pitchFamily="34" charset="-34"/>
              </a:rPr>
              <a:t>	</a:t>
            </a:r>
            <a:r>
              <a:rPr lang="th-TH" sz="2000" b="1" i="1" u="sng" dirty="0">
                <a:solidFill>
                  <a:srgbClr val="33CCCC"/>
                </a:solidFill>
                <a:latin typeface="TH SarabunPSK" panose="020B0500040200020003" pitchFamily="34" charset="-34"/>
                <a:cs typeface="TH SarabunPSK" panose="020B0500040200020003" pitchFamily="34" charset="-34"/>
              </a:rPr>
              <a:t>ภาวะเศรษฐกิจไทย</a:t>
            </a:r>
            <a:r>
              <a:rPr lang="en-US" b="1" dirty="0">
                <a:solidFill>
                  <a:schemeClr val="accent6">
                    <a:lumMod val="75000"/>
                  </a:schemeClr>
                </a:solidFill>
                <a:latin typeface="TH SarabunPSK" panose="020B0500040200020003" pitchFamily="34" charset="-34"/>
                <a:cs typeface="TH SarabunPSK" panose="020B0500040200020003" pitchFamily="34" charset="-34"/>
              </a:rPr>
              <a:t>	</a:t>
            </a:r>
            <a:r>
              <a:rPr lang="en-US" b="1" dirty="0">
                <a:solidFill>
                  <a:schemeClr val="tx2">
                    <a:lumMod val="40000"/>
                    <a:lumOff val="60000"/>
                  </a:schemeClr>
                </a:solidFill>
                <a:latin typeface="TH SarabunPSK" panose="020B0500040200020003" pitchFamily="34" charset="-34"/>
                <a:cs typeface="TH SarabunPSK" panose="020B0500040200020003" pitchFamily="34" charset="-34"/>
              </a:rPr>
              <a:t>	</a:t>
            </a:r>
            <a:r>
              <a:rPr lang="en-US" b="1" dirty="0">
                <a:latin typeface="TH SarabunPSK" panose="020B0500040200020003" pitchFamily="34" charset="-34"/>
                <a:cs typeface="TH SarabunPSK" panose="020B0500040200020003" pitchFamily="34" charset="-34"/>
              </a:rPr>
              <a:t>		</a:t>
            </a:r>
          </a:p>
          <a:p>
            <a:pPr marL="228594" lvl="1" indent="-228594">
              <a:lnSpc>
                <a:spcPct val="150000"/>
              </a:lnSpc>
              <a:buFont typeface="Wingdings" pitchFamily="2" charset="2"/>
              <a:buChar char="§"/>
              <a:tabLst>
                <a:tab pos="4686183" algn="l"/>
              </a:tabLst>
              <a:defRPr/>
            </a:pPr>
            <a:r>
              <a:rPr lang="th-TH" dirty="0">
                <a:latin typeface="TH SarabunPSK" panose="020B0500040200020003" pitchFamily="34" charset="-34"/>
                <a:cs typeface="TH SarabunPSK" panose="020B0500040200020003" pitchFamily="34" charset="-34"/>
              </a:rPr>
              <a:t>ภาวะเศรษฐกิจไทยเดือนเมษายนปี </a:t>
            </a:r>
            <a:r>
              <a:rPr lang="en-US" dirty="0">
                <a:latin typeface="TH SarabunPSK" panose="020B0500040200020003" pitchFamily="34" charset="-34"/>
                <a:cs typeface="TH SarabunPSK" panose="020B0500040200020003" pitchFamily="34" charset="-34"/>
              </a:rPr>
              <a:t>2564                           </a:t>
            </a:r>
            <a:r>
              <a:rPr lang="en-US" b="1" dirty="0">
                <a:latin typeface="TH SarabunPSK" panose="020B0500040200020003" pitchFamily="34" charset="-34"/>
                <a:cs typeface="TH SarabunPSK" panose="020B0500040200020003" pitchFamily="34" charset="-34"/>
              </a:rPr>
              <a:t>3</a:t>
            </a:r>
            <a:endParaRPr lang="en-US" b="1" i="1" u="sng" dirty="0">
              <a:solidFill>
                <a:schemeClr val="accent5">
                  <a:lumMod val="50000"/>
                </a:schemeClr>
              </a:solidFill>
              <a:latin typeface="TH SarabunPSK" panose="020B0500040200020003" pitchFamily="34" charset="-34"/>
              <a:cs typeface="TH SarabunPSK" panose="020B0500040200020003" pitchFamily="34" charset="-34"/>
            </a:endParaRPr>
          </a:p>
          <a:p>
            <a:pPr marL="228594" lvl="1" indent="-228594">
              <a:lnSpc>
                <a:spcPct val="150000"/>
              </a:lnSpc>
              <a:tabLst>
                <a:tab pos="4686183" algn="l"/>
              </a:tabLst>
              <a:defRPr/>
            </a:pPr>
            <a:r>
              <a:rPr lang="en-US" dirty="0">
                <a:solidFill>
                  <a:schemeClr val="accent6">
                    <a:lumMod val="75000"/>
                  </a:schemeClr>
                </a:solidFill>
                <a:latin typeface="TH SarabunPSK" panose="020B0500040200020003" pitchFamily="34" charset="-34"/>
                <a:cs typeface="TH SarabunPSK" panose="020B0500040200020003" pitchFamily="34" charset="-34"/>
              </a:rPr>
              <a:t>	</a:t>
            </a:r>
            <a:r>
              <a:rPr lang="th-TH" sz="2000" b="1" i="1" u="sng" dirty="0">
                <a:solidFill>
                  <a:srgbClr val="33CCCC"/>
                </a:solidFill>
                <a:latin typeface="TH SarabunPSK" panose="020B0500040200020003" pitchFamily="34" charset="-34"/>
                <a:cs typeface="TH SarabunPSK" panose="020B0500040200020003" pitchFamily="34" charset="-34"/>
              </a:rPr>
              <a:t>ภาวะอุตสาหกรรมเครื่องจักรกลไทย</a:t>
            </a:r>
            <a:endParaRPr lang="en-US" sz="2000" b="1" i="1" u="sng" dirty="0">
              <a:solidFill>
                <a:srgbClr val="33CCCC"/>
              </a:solidFill>
              <a:latin typeface="TH SarabunPSK" panose="020B0500040200020003" pitchFamily="34" charset="-34"/>
              <a:cs typeface="TH SarabunPSK" panose="020B0500040200020003" pitchFamily="34" charset="-34"/>
            </a:endParaRPr>
          </a:p>
          <a:p>
            <a:pPr marL="228594" lvl="1" indent="-228594">
              <a:lnSpc>
                <a:spcPct val="150000"/>
              </a:lnSpc>
              <a:buFont typeface="Wingdings" pitchFamily="2" charset="2"/>
              <a:buChar char="§"/>
              <a:tabLst>
                <a:tab pos="4686183" algn="l"/>
              </a:tabLst>
              <a:defRPr/>
            </a:pPr>
            <a:r>
              <a:rPr lang="th-TH" dirty="0">
                <a:latin typeface="TH SarabunPSK" panose="020B0500040200020003" pitchFamily="34" charset="-34"/>
                <a:cs typeface="TH SarabunPSK" panose="020B0500040200020003" pitchFamily="34" charset="-34"/>
              </a:rPr>
              <a:t>มูลค่าการนำเข้า-ส่งออก และดุลการค้าเครื่องจักรกลของไทย</a:t>
            </a:r>
          </a:p>
          <a:p>
            <a:pPr marL="228594" lvl="1" indent="-228594">
              <a:lnSpc>
                <a:spcPct val="150000"/>
              </a:lnSpc>
              <a:tabLst>
                <a:tab pos="4686183" algn="l"/>
              </a:tabLst>
              <a:defRPr/>
            </a:pPr>
            <a:r>
              <a:rPr lang="th-TH" dirty="0">
                <a:latin typeface="TH SarabunPSK" panose="020B0500040200020003" pitchFamily="34" charset="-34"/>
                <a:cs typeface="TH SarabunPSK" panose="020B0500040200020003" pitchFamily="34" charset="-34"/>
              </a:rPr>
              <a:t>	เดือนเมษายนปี </a:t>
            </a:r>
            <a:r>
              <a:rPr lang="en-US" dirty="0">
                <a:latin typeface="TH SarabunPSK" panose="020B0500040200020003" pitchFamily="34" charset="-34"/>
                <a:cs typeface="TH SarabunPSK" panose="020B0500040200020003" pitchFamily="34" charset="-34"/>
              </a:rPr>
              <a:t>2564                                                  </a:t>
            </a:r>
            <a:r>
              <a:rPr lang="en-US" b="1" dirty="0">
                <a:latin typeface="TH SarabunPSK" panose="020B0500040200020003" pitchFamily="34" charset="-34"/>
                <a:cs typeface="TH SarabunPSK" panose="020B0500040200020003" pitchFamily="34" charset="-34"/>
              </a:rPr>
              <a:t>7</a:t>
            </a:r>
          </a:p>
          <a:p>
            <a:pPr marL="228594" lvl="1" indent="-228594">
              <a:lnSpc>
                <a:spcPct val="150000"/>
              </a:lnSpc>
              <a:buFont typeface="Wingdings" pitchFamily="2" charset="2"/>
              <a:buChar char="§"/>
              <a:tabLst>
                <a:tab pos="4686183" algn="l"/>
              </a:tabLst>
              <a:defRPr/>
            </a:pPr>
            <a:r>
              <a:rPr lang="th-TH" dirty="0">
                <a:latin typeface="TH SarabunPSK" panose="020B0500040200020003" pitchFamily="34" charset="-34"/>
                <a:cs typeface="TH SarabunPSK" panose="020B0500040200020003" pitchFamily="34" charset="-34"/>
              </a:rPr>
              <a:t>มูลค่าการนำเข้า-ส่งออก และดุลการค้า</a:t>
            </a:r>
            <a:r>
              <a:rPr lang="th-TH" altLang="zh-CN" dirty="0">
                <a:latin typeface="TH SarabunPSK" panose="020B0500040200020003" pitchFamily="34" charset="-34"/>
                <a:ea typeface="SimSun" pitchFamily="2" charset="-122"/>
                <a:cs typeface="TH SarabunPSK" panose="020B0500040200020003" pitchFamily="34" charset="-34"/>
              </a:rPr>
              <a:t>เครื่องจักรกลการเกษตร</a:t>
            </a:r>
            <a:endParaRPr lang="en-US" altLang="zh-CN" dirty="0">
              <a:latin typeface="TH SarabunPSK" panose="020B0500040200020003" pitchFamily="34" charset="-34"/>
              <a:ea typeface="SimSun" pitchFamily="2" charset="-122"/>
              <a:cs typeface="TH SarabunPSK" panose="020B0500040200020003" pitchFamily="34" charset="-34"/>
            </a:endParaRPr>
          </a:p>
          <a:p>
            <a:pPr marL="228594" lvl="1" indent="-228594">
              <a:lnSpc>
                <a:spcPct val="150000"/>
              </a:lnSpc>
              <a:tabLst>
                <a:tab pos="4686183" algn="l"/>
              </a:tabLst>
              <a:defRPr/>
            </a:pPr>
            <a:r>
              <a:rPr lang="en-US" altLang="zh-CN" dirty="0">
                <a:latin typeface="TH SarabunPSK" panose="020B0500040200020003" pitchFamily="34" charset="-34"/>
                <a:ea typeface="SimSun" pitchFamily="2" charset="-122"/>
                <a:cs typeface="TH SarabunPSK" panose="020B0500040200020003" pitchFamily="34" charset="-34"/>
              </a:rPr>
              <a:t>	</a:t>
            </a:r>
            <a:r>
              <a:rPr lang="th-TH" altLang="zh-CN" dirty="0">
                <a:latin typeface="TH SarabunPSK" panose="020B0500040200020003" pitchFamily="34" charset="-34"/>
                <a:ea typeface="SimSun" pitchFamily="2" charset="-122"/>
                <a:cs typeface="TH SarabunPSK" panose="020B0500040200020003" pitchFamily="34" charset="-34"/>
              </a:rPr>
              <a:t>ของไทย</a:t>
            </a:r>
            <a:r>
              <a:rPr lang="th-TH" dirty="0">
                <a:latin typeface="TH SarabunPSK" panose="020B0500040200020003" pitchFamily="34" charset="-34"/>
                <a:cs typeface="TH SarabunPSK" panose="020B0500040200020003" pitchFamily="34" charset="-34"/>
              </a:rPr>
              <a:t>เดือนเมษายนปี </a:t>
            </a:r>
            <a:r>
              <a:rPr lang="en-US" dirty="0">
                <a:latin typeface="TH SarabunPSK" panose="020B0500040200020003" pitchFamily="34" charset="-34"/>
                <a:cs typeface="TH SarabunPSK" panose="020B0500040200020003" pitchFamily="34" charset="-34"/>
              </a:rPr>
              <a:t>2564 </a:t>
            </a:r>
            <a:r>
              <a:rPr lang="en-US" b="1" dirty="0">
                <a:latin typeface="TH SarabunPSK" panose="020B0500040200020003" pitchFamily="34" charset="-34"/>
                <a:cs typeface="TH SarabunPSK" panose="020B0500040200020003" pitchFamily="34" charset="-34"/>
              </a:rPr>
              <a:t>                                     8</a:t>
            </a:r>
          </a:p>
          <a:p>
            <a:pPr marL="228594" lvl="1" indent="-228594">
              <a:lnSpc>
                <a:spcPct val="150000"/>
              </a:lnSpc>
              <a:buFont typeface="Wingdings" pitchFamily="2" charset="2"/>
              <a:buChar char="§"/>
              <a:tabLst>
                <a:tab pos="4686183" algn="l"/>
              </a:tabLst>
              <a:defRPr/>
            </a:pPr>
            <a:r>
              <a:rPr lang="th-TH" dirty="0">
                <a:latin typeface="TH SarabunPSK" panose="020B0500040200020003" pitchFamily="34" charset="-34"/>
                <a:cs typeface="TH SarabunPSK" panose="020B0500040200020003" pitchFamily="34" charset="-34"/>
              </a:rPr>
              <a:t>มูลค่าการนำเข้า-ส่งออก และดุลการค้า</a:t>
            </a:r>
            <a:r>
              <a:rPr lang="th-TH" altLang="zh-CN" dirty="0">
                <a:latin typeface="TH SarabunPSK" panose="020B0500040200020003" pitchFamily="34" charset="-34"/>
                <a:ea typeface="SimSun" pitchFamily="2" charset="-122"/>
                <a:cs typeface="TH SarabunPSK" panose="020B0500040200020003" pitchFamily="34" charset="-34"/>
              </a:rPr>
              <a:t>เครื่องจักรอุตสาหกรรม</a:t>
            </a:r>
            <a:endParaRPr lang="en-US" altLang="zh-CN" dirty="0">
              <a:latin typeface="TH SarabunPSK" panose="020B0500040200020003" pitchFamily="34" charset="-34"/>
              <a:ea typeface="SimSun" pitchFamily="2" charset="-122"/>
              <a:cs typeface="TH SarabunPSK" panose="020B0500040200020003" pitchFamily="34" charset="-34"/>
            </a:endParaRPr>
          </a:p>
          <a:p>
            <a:pPr marL="228594" lvl="1" indent="-228594">
              <a:lnSpc>
                <a:spcPct val="150000"/>
              </a:lnSpc>
              <a:tabLst>
                <a:tab pos="4686183" algn="l"/>
              </a:tabLst>
              <a:defRPr/>
            </a:pPr>
            <a:r>
              <a:rPr lang="en-US" altLang="zh-CN" dirty="0">
                <a:latin typeface="TH SarabunPSK" panose="020B0500040200020003" pitchFamily="34" charset="-34"/>
                <a:ea typeface="SimSun" pitchFamily="2" charset="-122"/>
                <a:cs typeface="TH SarabunPSK" panose="020B0500040200020003" pitchFamily="34" charset="-34"/>
              </a:rPr>
              <a:t>	</a:t>
            </a:r>
            <a:r>
              <a:rPr lang="th-TH" altLang="zh-CN" dirty="0">
                <a:latin typeface="TH SarabunPSK" panose="020B0500040200020003" pitchFamily="34" charset="-34"/>
                <a:ea typeface="SimSun" pitchFamily="2" charset="-122"/>
                <a:cs typeface="TH SarabunPSK" panose="020B0500040200020003" pitchFamily="34" charset="-34"/>
              </a:rPr>
              <a:t>ของไทย</a:t>
            </a:r>
            <a:r>
              <a:rPr lang="th-TH" dirty="0">
                <a:latin typeface="TH SarabunPSK" panose="020B0500040200020003" pitchFamily="34" charset="-34"/>
                <a:cs typeface="TH SarabunPSK" panose="020B0500040200020003" pitchFamily="34" charset="-34"/>
              </a:rPr>
              <a:t>เดือนเมษายนปี </a:t>
            </a:r>
            <a:r>
              <a:rPr lang="en-US" dirty="0">
                <a:latin typeface="TH SarabunPSK" panose="020B0500040200020003" pitchFamily="34" charset="-34"/>
                <a:cs typeface="TH SarabunPSK" panose="020B0500040200020003" pitchFamily="34" charset="-34"/>
              </a:rPr>
              <a:t>2564 </a:t>
            </a:r>
            <a:r>
              <a:rPr lang="en-US" b="1" dirty="0">
                <a:latin typeface="TH SarabunPSK" panose="020B0500040200020003" pitchFamily="34" charset="-34"/>
                <a:cs typeface="TH SarabunPSK" panose="020B0500040200020003" pitchFamily="34" charset="-34"/>
              </a:rPr>
              <a:t>                                     9</a:t>
            </a:r>
          </a:p>
          <a:p>
            <a:pPr marL="228594" lvl="1" indent="-228594">
              <a:lnSpc>
                <a:spcPct val="150000"/>
              </a:lnSpc>
              <a:buFont typeface="Wingdings" pitchFamily="2" charset="2"/>
              <a:buChar char="§"/>
              <a:tabLst>
                <a:tab pos="4686183" algn="l"/>
              </a:tabLst>
              <a:defRPr/>
            </a:pPr>
            <a:r>
              <a:rPr lang="th-TH" dirty="0">
                <a:latin typeface="TH SarabunPSK" panose="020B0500040200020003" pitchFamily="34" charset="-34"/>
                <a:cs typeface="TH SarabunPSK" panose="020B0500040200020003" pitchFamily="34" charset="-34"/>
              </a:rPr>
              <a:t>มูลค่าการนำเข้า-ส่งออก และดุลการค้า</a:t>
            </a:r>
            <a:r>
              <a:rPr lang="th-TH" altLang="zh-CN" dirty="0">
                <a:latin typeface="TH SarabunPSK" panose="020B0500040200020003" pitchFamily="34" charset="-34"/>
                <a:ea typeface="SimSun" pitchFamily="2" charset="-122"/>
                <a:cs typeface="TH SarabunPSK" panose="020B0500040200020003" pitchFamily="34" charset="-34"/>
              </a:rPr>
              <a:t>เครื่องมือกลของไทย</a:t>
            </a:r>
            <a:endParaRPr lang="en-US" altLang="zh-CN" dirty="0">
              <a:latin typeface="TH SarabunPSK" panose="020B0500040200020003" pitchFamily="34" charset="-34"/>
              <a:ea typeface="SimSun" pitchFamily="2" charset="-122"/>
              <a:cs typeface="TH SarabunPSK" panose="020B0500040200020003" pitchFamily="34" charset="-34"/>
            </a:endParaRPr>
          </a:p>
          <a:p>
            <a:pPr marL="228594" lvl="1" indent="-228594">
              <a:lnSpc>
                <a:spcPct val="150000"/>
              </a:lnSpc>
              <a:tabLst>
                <a:tab pos="4686183" algn="l"/>
              </a:tabLst>
              <a:defRPr/>
            </a:pPr>
            <a:r>
              <a:rPr lang="en-US" dirty="0">
                <a:latin typeface="TH SarabunPSK" panose="020B0500040200020003" pitchFamily="34" charset="-34"/>
                <a:ea typeface="SimSun" pitchFamily="2" charset="-122"/>
                <a:cs typeface="TH SarabunPSK" panose="020B0500040200020003" pitchFamily="34" charset="-34"/>
              </a:rPr>
              <a:t>	</a:t>
            </a:r>
            <a:r>
              <a:rPr lang="th-TH" dirty="0">
                <a:latin typeface="TH SarabunPSK" panose="020B0500040200020003" pitchFamily="34" charset="-34"/>
                <a:cs typeface="TH SarabunPSK" panose="020B0500040200020003" pitchFamily="34" charset="-34"/>
              </a:rPr>
              <a:t>เดือนเมษายนปี </a:t>
            </a:r>
            <a:r>
              <a:rPr lang="en-US" dirty="0">
                <a:latin typeface="TH SarabunPSK" panose="020B0500040200020003" pitchFamily="34" charset="-34"/>
                <a:cs typeface="TH SarabunPSK" panose="020B0500040200020003" pitchFamily="34" charset="-34"/>
              </a:rPr>
              <a:t>2564 </a:t>
            </a:r>
            <a:r>
              <a:rPr lang="en-US" b="1" dirty="0">
                <a:latin typeface="TH SarabunPSK" panose="020B0500040200020003" pitchFamily="34" charset="-34"/>
                <a:cs typeface="TH SarabunPSK" panose="020B0500040200020003" pitchFamily="34" charset="-34"/>
              </a:rPr>
              <a:t>                                             10</a:t>
            </a:r>
            <a:endParaRPr lang="th-TH" b="1" dirty="0">
              <a:latin typeface="TH SarabunPSK" panose="020B0500040200020003" pitchFamily="34" charset="-34"/>
              <a:cs typeface="TH SarabunPSK" panose="020B0500040200020003" pitchFamily="34" charset="-34"/>
            </a:endParaRPr>
          </a:p>
          <a:p>
            <a:pPr marL="228594" lvl="1" indent="-228594">
              <a:lnSpc>
                <a:spcPct val="150000"/>
              </a:lnSpc>
              <a:tabLst>
                <a:tab pos="4686183" algn="l"/>
              </a:tabLst>
              <a:defRPr/>
            </a:pPr>
            <a:r>
              <a:rPr lang="th-TH" b="1" i="1" dirty="0">
                <a:solidFill>
                  <a:srgbClr val="33CCCC"/>
                </a:solidFill>
                <a:latin typeface="TH SarabunPSK" panose="020B0500040200020003" pitchFamily="34" charset="-34"/>
                <a:cs typeface="TH SarabunPSK" panose="020B0500040200020003" pitchFamily="34" charset="-34"/>
              </a:rPr>
              <a:t>	</a:t>
            </a:r>
            <a:r>
              <a:rPr lang="th-TH" b="1" i="1" u="sng" dirty="0">
                <a:solidFill>
                  <a:srgbClr val="33CCCC"/>
                </a:solidFill>
                <a:latin typeface="TH SarabunPSK" panose="020B0500040200020003" pitchFamily="34" charset="-34"/>
                <a:cs typeface="TH SarabunPSK" panose="020B0500040200020003" pitchFamily="34" charset="-34"/>
              </a:rPr>
              <a:t>ข้อมูลด้านการส่งเสริมการลงทุน</a:t>
            </a:r>
          </a:p>
          <a:p>
            <a:pPr marL="285750" lvl="1" indent="-285750">
              <a:lnSpc>
                <a:spcPct val="150000"/>
              </a:lnSpc>
              <a:buFont typeface="Wingdings" panose="05000000000000000000" pitchFamily="2" charset="2"/>
              <a:buChar char="§"/>
              <a:tabLst>
                <a:tab pos="4686183" algn="l"/>
              </a:tabLst>
              <a:defRPr/>
            </a:pPr>
            <a:r>
              <a:rPr lang="th-TH" dirty="0">
                <a:latin typeface="TH SarabunPSK" panose="020B0500040200020003" pitchFamily="34" charset="-34"/>
                <a:ea typeface="SimSun" pitchFamily="2" charset="-122"/>
                <a:cs typeface="TH SarabunPSK" panose="020B0500040200020003" pitchFamily="34" charset="-34"/>
              </a:rPr>
              <a:t>โครงการเกี่ยวอุตสาหกรรมเครื่องจักรกลที่ได้รับการส่งเสริมการลงทุน</a:t>
            </a:r>
            <a:endParaRPr lang="en-US" dirty="0">
              <a:latin typeface="TH SarabunPSK" panose="020B0500040200020003" pitchFamily="34" charset="-34"/>
              <a:ea typeface="SimSun" pitchFamily="2" charset="-122"/>
              <a:cs typeface="TH SarabunPSK" panose="020B0500040200020003" pitchFamily="34" charset="-34"/>
            </a:endParaRPr>
          </a:p>
          <a:p>
            <a:pPr marL="0" lvl="1">
              <a:lnSpc>
                <a:spcPct val="150000"/>
              </a:lnSpc>
              <a:tabLst>
                <a:tab pos="4686183" algn="l"/>
              </a:tabLst>
              <a:defRPr/>
            </a:pPr>
            <a:r>
              <a:rPr lang="en-US" dirty="0">
                <a:latin typeface="TH SarabunPSK" panose="020B0500040200020003" pitchFamily="34" charset="-34"/>
                <a:ea typeface="SimSun" pitchFamily="2" charset="-122"/>
                <a:cs typeface="TH SarabunPSK" panose="020B0500040200020003" pitchFamily="34" charset="-34"/>
              </a:rPr>
              <a:t>     </a:t>
            </a:r>
            <a:r>
              <a:rPr lang="th-TH" dirty="0">
                <a:latin typeface="TH SarabunPSK" panose="020B0500040200020003" pitchFamily="34" charset="-34"/>
                <a:cs typeface="TH SarabunPSK" panose="020B0500040200020003" pitchFamily="34" charset="-34"/>
              </a:rPr>
              <a:t>เดือนเมษายนปี </a:t>
            </a:r>
            <a:r>
              <a:rPr lang="en-US" dirty="0">
                <a:latin typeface="TH SarabunPSK" panose="020B0500040200020003" pitchFamily="34" charset="-34"/>
                <a:cs typeface="TH SarabunPSK" panose="020B0500040200020003" pitchFamily="34" charset="-34"/>
              </a:rPr>
              <a:t>2564                                                 </a:t>
            </a:r>
            <a:r>
              <a:rPr lang="en-US" b="1" dirty="0">
                <a:latin typeface="TH SarabunPSK" panose="020B0500040200020003" pitchFamily="34" charset="-34"/>
                <a:cs typeface="TH SarabunPSK" panose="020B0500040200020003" pitchFamily="34" charset="-34"/>
              </a:rPr>
              <a:t>11</a:t>
            </a:r>
            <a:endParaRPr lang="th-TH" b="1" dirty="0">
              <a:latin typeface="TH SarabunPSK" panose="020B0500040200020003" pitchFamily="34" charset="-34"/>
              <a:cs typeface="TH SarabunPSK" panose="020B0500040200020003" pitchFamily="34" charset="-34"/>
            </a:endParaRPr>
          </a:p>
          <a:p>
            <a:pPr marL="228600" lvl="1" indent="-228600">
              <a:lnSpc>
                <a:spcPct val="150000"/>
              </a:lnSpc>
              <a:tabLst>
                <a:tab pos="4686300" algn="l"/>
              </a:tabLst>
              <a:defRPr/>
            </a:pPr>
            <a:r>
              <a:rPr lang="th-TH" b="1" i="1" dirty="0">
                <a:solidFill>
                  <a:srgbClr val="33CCCC"/>
                </a:solidFill>
                <a:latin typeface="TH SarabunPSK" panose="020B0500040200020003" pitchFamily="34" charset="-34"/>
                <a:cs typeface="TH SarabunPSK" panose="020B0500040200020003" pitchFamily="34" charset="-34"/>
              </a:rPr>
              <a:t>     </a:t>
            </a:r>
            <a:r>
              <a:rPr lang="th-TH" b="1" i="1" u="sng" dirty="0">
                <a:solidFill>
                  <a:srgbClr val="33CCCC"/>
                </a:solidFill>
                <a:latin typeface="TH SarabunPSK" panose="020B0500040200020003" pitchFamily="34" charset="-34"/>
                <a:cs typeface="TH SarabunPSK" panose="020B0500040200020003" pitchFamily="34" charset="-34"/>
              </a:rPr>
              <a:t>ความรู้ และข่าวสาร</a:t>
            </a:r>
            <a:endParaRPr lang="en-US" b="1" i="1" u="sng" dirty="0">
              <a:solidFill>
                <a:srgbClr val="33CCCC"/>
              </a:solidFill>
              <a:latin typeface="TH SarabunPSK" panose="020B0500040200020003" pitchFamily="34" charset="-34"/>
              <a:cs typeface="TH SarabunPSK" panose="020B0500040200020003" pitchFamily="34" charset="-34"/>
            </a:endParaRPr>
          </a:p>
          <a:p>
            <a:pPr marL="228600" lvl="1" indent="-228600">
              <a:lnSpc>
                <a:spcPct val="150000"/>
              </a:lnSpc>
              <a:buFont typeface="Wingdings" pitchFamily="2" charset="2"/>
              <a:buChar char="§"/>
              <a:tabLst>
                <a:tab pos="4686300" algn="l"/>
              </a:tabLst>
              <a:defRPr/>
            </a:pPr>
            <a:r>
              <a:rPr lang="en-GB" dirty="0">
                <a:latin typeface="TH SarabunPSK" panose="020B0500040200020003" pitchFamily="34" charset="-34"/>
                <a:cs typeface="TH SarabunPSK" panose="020B0500040200020003" pitchFamily="34" charset="-34"/>
              </a:rPr>
              <a:t>Research and Technology</a:t>
            </a:r>
            <a:r>
              <a:rPr lang="en-US" dirty="0">
                <a:latin typeface="TH SarabunPSK" panose="020B0500040200020003" pitchFamily="34" charset="-34"/>
                <a:cs typeface="TH SarabunPSK" panose="020B0500040200020003" pitchFamily="34" charset="-34"/>
              </a:rPr>
              <a:t>                                       </a:t>
            </a:r>
            <a:r>
              <a:rPr lang="en-US" b="1" dirty="0">
                <a:latin typeface="TH SarabunPSK" panose="020B0500040200020003" pitchFamily="34" charset="-34"/>
                <a:cs typeface="TH SarabunPSK" panose="020B0500040200020003" pitchFamily="34" charset="-34"/>
              </a:rPr>
              <a:t>12	</a:t>
            </a:r>
          </a:p>
          <a:p>
            <a:pPr marL="228600" lvl="1" indent="-228600">
              <a:lnSpc>
                <a:spcPct val="150000"/>
              </a:lnSpc>
              <a:buFont typeface="Wingdings" pitchFamily="2" charset="2"/>
              <a:buChar char="§"/>
              <a:tabLst>
                <a:tab pos="4686300" algn="l"/>
              </a:tabLst>
              <a:defRPr/>
            </a:pPr>
            <a:r>
              <a:rPr lang="th-TH" dirty="0">
                <a:latin typeface="TH SarabunPSK" panose="020B0500040200020003" pitchFamily="34" charset="-34"/>
                <a:cs typeface="TH SarabunPSK" panose="020B0500040200020003" pitchFamily="34" charset="-34"/>
              </a:rPr>
              <a:t>ข่าวสารอุตสาหกรรม                                                 </a:t>
            </a:r>
            <a:r>
              <a:rPr lang="en-US" dirty="0">
                <a:latin typeface="TH SarabunPSK" panose="020B0500040200020003" pitchFamily="34" charset="-34"/>
                <a:cs typeface="TH SarabunPSK" panose="020B0500040200020003" pitchFamily="34" charset="-34"/>
              </a:rPr>
              <a:t> </a:t>
            </a:r>
            <a:r>
              <a:rPr lang="th-TH" b="1" dirty="0">
                <a:latin typeface="TH SarabunPSK" panose="020B0500040200020003" pitchFamily="34" charset="-34"/>
                <a:cs typeface="TH SarabunPSK" panose="020B0500040200020003" pitchFamily="34" charset="-34"/>
              </a:rPr>
              <a:t>13</a:t>
            </a:r>
          </a:p>
          <a:p>
            <a:pPr marL="0" lvl="1">
              <a:lnSpc>
                <a:spcPct val="150000"/>
              </a:lnSpc>
              <a:tabLst>
                <a:tab pos="4686183" algn="l"/>
              </a:tabLst>
              <a:defRPr/>
            </a:pPr>
            <a:r>
              <a:rPr lang="en-US" dirty="0">
                <a:latin typeface="TH SarabunPSK" panose="020B0500040200020003" pitchFamily="34" charset="-34"/>
                <a:cs typeface="TH SarabunPSK" panose="020B0500040200020003" pitchFamily="34" charset="-34"/>
              </a:rPr>
              <a:t>	</a:t>
            </a:r>
            <a:endParaRPr lang="th-TH" b="1" dirty="0">
              <a:latin typeface="TH SarabunPSK" panose="020B0500040200020003" pitchFamily="34" charset="-34"/>
              <a:cs typeface="TH SarabunPSK" panose="020B0500040200020003" pitchFamily="34" charset="-34"/>
            </a:endParaRPr>
          </a:p>
          <a:p>
            <a:pPr marL="228594" lvl="1" indent="-228594">
              <a:lnSpc>
                <a:spcPct val="150000"/>
              </a:lnSpc>
              <a:tabLst>
                <a:tab pos="4686183" algn="l"/>
              </a:tabLst>
              <a:defRPr/>
            </a:pPr>
            <a:endParaRPr lang="en-US" b="1" i="1" u="sng" dirty="0">
              <a:solidFill>
                <a:srgbClr val="33CCCC"/>
              </a:solidFill>
              <a:latin typeface="TH SarabunPSK" panose="020B0500040200020003" pitchFamily="34" charset="-34"/>
              <a:cs typeface="TH SarabunPSK" panose="020B0500040200020003" pitchFamily="34" charset="-34"/>
            </a:endParaRPr>
          </a:p>
          <a:p>
            <a:pPr marL="0" lvl="1">
              <a:lnSpc>
                <a:spcPct val="150000"/>
              </a:lnSpc>
              <a:tabLst>
                <a:tab pos="4686183" algn="l"/>
              </a:tabLst>
              <a:defRPr/>
            </a:pPr>
            <a:endParaRPr lang="en-US" b="1" i="1" u="sng" dirty="0">
              <a:solidFill>
                <a:schemeClr val="accent5">
                  <a:lumMod val="50000"/>
                </a:schemeClr>
              </a:solidFill>
              <a:latin typeface="TH SarabunPSK" panose="020B0500040200020003" pitchFamily="34" charset="-34"/>
              <a:cs typeface="TH SarabunPSK" panose="020B0500040200020003" pitchFamily="34" charset="-34"/>
            </a:endParaRPr>
          </a:p>
          <a:p>
            <a:pPr marL="228594" lvl="1" indent="-228594">
              <a:lnSpc>
                <a:spcPct val="150000"/>
              </a:lnSpc>
              <a:tabLst>
                <a:tab pos="4686183" algn="l"/>
              </a:tabLst>
              <a:defRPr/>
            </a:pPr>
            <a:r>
              <a:rPr lang="en-US" sz="1600" dirty="0">
                <a:solidFill>
                  <a:schemeClr val="accent5">
                    <a:lumMod val="50000"/>
                  </a:schemeClr>
                </a:solidFill>
                <a:latin typeface="TH SarabunPSK" panose="020B0500040200020003" pitchFamily="34" charset="-34"/>
                <a:cs typeface="TH SarabunPSK" panose="020B0500040200020003" pitchFamily="34" charset="-34"/>
              </a:rPr>
              <a:t>	</a:t>
            </a:r>
            <a:endParaRPr lang="en-US" sz="1600" dirty="0">
              <a:solidFill>
                <a:schemeClr val="tx1"/>
              </a:solidFill>
              <a:latin typeface="TH SarabunPSK" panose="020B0500040200020003" pitchFamily="34" charset="-34"/>
              <a:cs typeface="TH SarabunPSK" panose="020B0500040200020003" pitchFamily="34" charset="-34"/>
            </a:endParaRPr>
          </a:p>
        </p:txBody>
      </p:sp>
      <p:pic>
        <p:nvPicPr>
          <p:cNvPr id="25" name="Picture 24">
            <a:extLst>
              <a:ext uri="{FF2B5EF4-FFF2-40B4-BE49-F238E27FC236}">
                <a16:creationId xmlns:a16="http://schemas.microsoft.com/office/drawing/2014/main" id="{13AF96A2-6438-4F8F-ACCA-05AF7037DC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648200" y="1066800"/>
            <a:ext cx="1191317" cy="1319162"/>
          </a:xfrm>
          <a:prstGeom prst="rect">
            <a:avLst/>
          </a:prstGeom>
        </p:spPr>
      </p:pic>
      <p:sp>
        <p:nvSpPr>
          <p:cNvPr id="27" name="Rectangle 26">
            <a:extLst>
              <a:ext uri="{FF2B5EF4-FFF2-40B4-BE49-F238E27FC236}">
                <a16:creationId xmlns:a16="http://schemas.microsoft.com/office/drawing/2014/main" id="{2849B164-011D-4250-8A71-0056A5638DD2}"/>
              </a:ext>
            </a:extLst>
          </p:cNvPr>
          <p:cNvSpPr/>
          <p:nvPr/>
        </p:nvSpPr>
        <p:spPr>
          <a:xfrm>
            <a:off x="4983910" y="3495386"/>
            <a:ext cx="1476101" cy="3711785"/>
          </a:xfrm>
          <a:prstGeom prst="rect">
            <a:avLst/>
          </a:prstGeom>
          <a:noFill/>
        </p:spPr>
        <p:txBody>
          <a:bodyPr wrap="square">
            <a:spAutoFit/>
          </a:bodyPr>
          <a:lstStyle/>
          <a:p>
            <a:pPr marL="342892" indent="-342892" algn="r">
              <a:spcBef>
                <a:spcPct val="20000"/>
              </a:spcBef>
              <a:defRPr/>
            </a:pPr>
            <a:r>
              <a:rPr lang="th-TH" b="1" u="sng" dirty="0">
                <a:solidFill>
                  <a:srgbClr val="33CCCC"/>
                </a:solidFill>
                <a:latin typeface="TH SarabunPSK" panose="020B0500040200020003" pitchFamily="34" charset="-34"/>
                <a:cs typeface="TH SarabunPSK" panose="020B0500040200020003" pitchFamily="34" charset="-34"/>
              </a:rPr>
              <a:t>ที่ปรึกษา</a:t>
            </a:r>
            <a:endParaRPr lang="en-US" b="1" u="sng" dirty="0">
              <a:solidFill>
                <a:srgbClr val="33CCCC"/>
              </a:solidFill>
              <a:latin typeface="TH SarabunPSK" panose="020B0500040200020003" pitchFamily="34" charset="-34"/>
              <a:cs typeface="TH SarabunPSK" panose="020B0500040200020003" pitchFamily="34" charset="-34"/>
            </a:endParaRPr>
          </a:p>
          <a:p>
            <a:pPr marL="342892" indent="-342892" algn="r">
              <a:spcBef>
                <a:spcPct val="20000"/>
              </a:spcBef>
              <a:defRPr/>
            </a:pPr>
            <a:r>
              <a:rPr lang="th-TH" sz="1600" dirty="0">
                <a:latin typeface="TH SarabunPSK" panose="020B0500040200020003" pitchFamily="34" charset="-34"/>
                <a:cs typeface="TH SarabunPSK" panose="020B0500040200020003" pitchFamily="34" charset="-34"/>
              </a:rPr>
              <a:t>ประภัทร รณเกียรติเมธา</a:t>
            </a:r>
            <a:endParaRPr lang="en-US" sz="1600" dirty="0">
              <a:latin typeface="TH SarabunPSK" panose="020B0500040200020003" pitchFamily="34" charset="-34"/>
              <a:cs typeface="TH SarabunPSK" panose="020B0500040200020003" pitchFamily="34" charset="-34"/>
            </a:endParaRPr>
          </a:p>
          <a:p>
            <a:pPr marL="342892" indent="-342892" algn="r">
              <a:spcBef>
                <a:spcPct val="20000"/>
              </a:spcBef>
              <a:defRPr/>
            </a:pPr>
            <a:endParaRPr lang="en-US" sz="1600" b="1" dirty="0">
              <a:solidFill>
                <a:srgbClr val="FF00FF"/>
              </a:solidFill>
              <a:latin typeface="TH SarabunPSK" panose="020B0500040200020003" pitchFamily="34" charset="-34"/>
              <a:cs typeface="TH SarabunPSK" panose="020B0500040200020003" pitchFamily="34" charset="-34"/>
            </a:endParaRPr>
          </a:p>
          <a:p>
            <a:pPr marL="342892" indent="-342892" algn="r">
              <a:spcBef>
                <a:spcPct val="20000"/>
              </a:spcBef>
              <a:defRPr/>
            </a:pPr>
            <a:r>
              <a:rPr lang="th-TH" b="1" u="sng" dirty="0">
                <a:solidFill>
                  <a:srgbClr val="33CCCC"/>
                </a:solidFill>
                <a:latin typeface="TH SarabunPSK" panose="020B0500040200020003" pitchFamily="34" charset="-34"/>
                <a:cs typeface="TH SarabunPSK" panose="020B0500040200020003" pitchFamily="34" charset="-34"/>
              </a:rPr>
              <a:t>ทีมงาน</a:t>
            </a:r>
            <a:endParaRPr lang="en-US" b="1" u="sng" dirty="0">
              <a:solidFill>
                <a:srgbClr val="33CCCC"/>
              </a:solidFill>
              <a:latin typeface="TH SarabunPSK" panose="020B0500040200020003" pitchFamily="34" charset="-34"/>
              <a:cs typeface="TH SarabunPSK" panose="020B0500040200020003" pitchFamily="34" charset="-34"/>
            </a:endParaRPr>
          </a:p>
          <a:p>
            <a:pPr marL="342892" indent="-342892" algn="r">
              <a:spcBef>
                <a:spcPct val="20000"/>
              </a:spcBef>
              <a:defRPr/>
            </a:pPr>
            <a:r>
              <a:rPr lang="th-TH" sz="1600" dirty="0">
                <a:latin typeface="TH SarabunPSK" panose="020B0500040200020003" pitchFamily="34" charset="-34"/>
                <a:cs typeface="TH SarabunPSK" panose="020B0500040200020003" pitchFamily="34" charset="-34"/>
              </a:rPr>
              <a:t>ฟ้าใหม่ กุมาทร </a:t>
            </a:r>
          </a:p>
          <a:p>
            <a:pPr marL="342892" indent="-342892" algn="r">
              <a:spcBef>
                <a:spcPct val="20000"/>
              </a:spcBef>
              <a:defRPr/>
            </a:pPr>
            <a:r>
              <a:rPr lang="th-TH" sz="1600" dirty="0">
                <a:latin typeface="TH SarabunPSK" panose="020B0500040200020003" pitchFamily="34" charset="-34"/>
                <a:cs typeface="TH SarabunPSK" panose="020B0500040200020003" pitchFamily="34" charset="-34"/>
              </a:rPr>
              <a:t>ศิริศักดิ์ อาจแย้มสรวล</a:t>
            </a:r>
          </a:p>
          <a:p>
            <a:pPr marL="342892" indent="-342892" algn="r">
              <a:spcBef>
                <a:spcPct val="20000"/>
              </a:spcBef>
              <a:defRPr/>
            </a:pPr>
            <a:endParaRPr lang="th-TH" sz="1600" dirty="0">
              <a:latin typeface="TH SarabunPSK" panose="020B0500040200020003" pitchFamily="34" charset="-34"/>
              <a:cs typeface="TH SarabunPSK" panose="020B0500040200020003" pitchFamily="34" charset="-34"/>
            </a:endParaRPr>
          </a:p>
          <a:p>
            <a:pPr marL="182558" indent="-182558" algn="r">
              <a:spcBef>
                <a:spcPct val="20000"/>
              </a:spcBef>
              <a:defRPr/>
            </a:pPr>
            <a:r>
              <a:rPr lang="th-TH" b="1" u="sng" dirty="0">
                <a:solidFill>
                  <a:srgbClr val="33CCCC"/>
                </a:solidFill>
                <a:latin typeface="TH SarabunPSK" panose="020B0500040200020003" pitchFamily="34" charset="-34"/>
                <a:cs typeface="TH SarabunPSK" panose="020B0500040200020003" pitchFamily="34" charset="-34"/>
              </a:rPr>
              <a:t>ติดต่อโฆษณาประชาสัมพันธ์</a:t>
            </a:r>
          </a:p>
          <a:p>
            <a:pPr marL="342892" indent="-342892" algn="r">
              <a:spcBef>
                <a:spcPct val="20000"/>
              </a:spcBef>
              <a:defRPr/>
            </a:pPr>
            <a:r>
              <a:rPr lang="th-TH" sz="1600" dirty="0">
                <a:latin typeface="TH SarabunPSK" panose="020B0500040200020003" pitchFamily="34" charset="-34"/>
                <a:cs typeface="TH SarabunPSK" panose="020B0500040200020003" pitchFamily="34" charset="-34"/>
              </a:rPr>
              <a:t>ฟ้าใหม่ กุมาทร </a:t>
            </a:r>
          </a:p>
          <a:p>
            <a:pPr marL="182558" indent="-182558" algn="r">
              <a:spcBef>
                <a:spcPct val="20000"/>
              </a:spcBef>
              <a:defRPr/>
            </a:pPr>
            <a:r>
              <a:rPr lang="en-US" sz="1600" dirty="0">
                <a:latin typeface="TH SarabunPSK" panose="020B0500040200020003" pitchFamily="34" charset="-34"/>
                <a:cs typeface="TH SarabunPSK" panose="020B0500040200020003" pitchFamily="34" charset="-34"/>
              </a:rPr>
              <a:t>02-7</a:t>
            </a:r>
            <a:r>
              <a:rPr lang="en-US" dirty="0">
                <a:latin typeface="TH SarabunPSK" panose="020B0500040200020003" pitchFamily="34" charset="-34"/>
                <a:cs typeface="TH SarabunPSK" panose="020B0500040200020003" pitchFamily="34" charset="-34"/>
              </a:rPr>
              <a:t>1</a:t>
            </a:r>
            <a:r>
              <a:rPr lang="en-US" sz="1600" dirty="0">
                <a:latin typeface="TH SarabunPSK" panose="020B0500040200020003" pitchFamily="34" charset="-34"/>
                <a:cs typeface="TH SarabunPSK" panose="020B0500040200020003" pitchFamily="34" charset="-34"/>
              </a:rPr>
              <a:t>2-4402-7</a:t>
            </a:r>
          </a:p>
          <a:p>
            <a:pPr marL="182558" indent="-182558" algn="r">
              <a:spcBef>
                <a:spcPct val="20000"/>
              </a:spcBef>
              <a:defRPr/>
            </a:pPr>
            <a:r>
              <a:rPr lang="th-TH" sz="1600" dirty="0">
                <a:latin typeface="TH SarabunPSK" panose="020B0500040200020003" pitchFamily="34" charset="-34"/>
                <a:cs typeface="TH SarabunPSK" panose="020B0500040200020003" pitchFamily="34" charset="-34"/>
              </a:rPr>
              <a:t>ต่อ </a:t>
            </a:r>
            <a:r>
              <a:rPr lang="en-US" sz="1600" dirty="0">
                <a:latin typeface="TH SarabunPSK" panose="020B0500040200020003" pitchFamily="34" charset="-34"/>
                <a:cs typeface="TH SarabunPSK" panose="020B0500040200020003" pitchFamily="34" charset="-34"/>
              </a:rPr>
              <a:t>110</a:t>
            </a:r>
            <a:r>
              <a:rPr lang="th-TH" sz="1600" dirty="0">
                <a:latin typeface="TH SarabunPSK" panose="020B0500040200020003" pitchFamily="34" charset="-34"/>
                <a:cs typeface="TH SarabunPSK" panose="020B0500040200020003" pitchFamily="34" charset="-34"/>
              </a:rPr>
              <a:t> </a:t>
            </a:r>
          </a:p>
        </p:txBody>
      </p:sp>
      <p:pic>
        <p:nvPicPr>
          <p:cNvPr id="28" name="Picture 13" descr="LOGO ISIT.jpg">
            <a:extLst>
              <a:ext uri="{FF2B5EF4-FFF2-40B4-BE49-F238E27FC236}">
                <a16:creationId xmlns:a16="http://schemas.microsoft.com/office/drawing/2014/main" id="{B8190207-614B-43BD-81C1-707550BE366F}"/>
              </a:ext>
            </a:extLst>
          </p:cNvPr>
          <p:cNvPicPr>
            <a:picLocks noChangeAspect="1"/>
          </p:cNvPicPr>
          <p:nvPr/>
        </p:nvPicPr>
        <p:blipFill>
          <a:blip r:embed="rId4" cstate="print"/>
          <a:srcRect/>
          <a:stretch>
            <a:fillRect/>
          </a:stretch>
        </p:blipFill>
        <p:spPr bwMode="auto">
          <a:xfrm>
            <a:off x="457200" y="295788"/>
            <a:ext cx="2537102" cy="618612"/>
          </a:xfrm>
          <a:prstGeom prst="rect">
            <a:avLst/>
          </a:prstGeom>
          <a:noFill/>
          <a:ln w="9525">
            <a:noFill/>
            <a:miter lim="800000"/>
            <a:headEnd/>
            <a:tailEnd/>
          </a:ln>
          <a:effectLst>
            <a:softEdge rad="12700"/>
          </a:effectLst>
        </p:spPr>
      </p:pic>
      <p:grpSp>
        <p:nvGrpSpPr>
          <p:cNvPr id="36" name="Group 35">
            <a:extLst>
              <a:ext uri="{FF2B5EF4-FFF2-40B4-BE49-F238E27FC236}">
                <a16:creationId xmlns:a16="http://schemas.microsoft.com/office/drawing/2014/main" id="{CF29C036-0BED-47CF-8EEB-F2F48AF7D90B}"/>
              </a:ext>
            </a:extLst>
          </p:cNvPr>
          <p:cNvGrpSpPr/>
          <p:nvPr/>
        </p:nvGrpSpPr>
        <p:grpSpPr>
          <a:xfrm>
            <a:off x="4880062" y="398627"/>
            <a:ext cx="1503319" cy="610428"/>
            <a:chOff x="9963498" y="843522"/>
            <a:chExt cx="1228080" cy="573469"/>
          </a:xfrm>
        </p:grpSpPr>
        <p:grpSp>
          <p:nvGrpSpPr>
            <p:cNvPr id="37" name="Group 36">
              <a:extLst>
                <a:ext uri="{FF2B5EF4-FFF2-40B4-BE49-F238E27FC236}">
                  <a16:creationId xmlns:a16="http://schemas.microsoft.com/office/drawing/2014/main" id="{B7DE0F16-4FAD-4955-9882-3729E559E0A6}"/>
                </a:ext>
              </a:extLst>
            </p:cNvPr>
            <p:cNvGrpSpPr/>
            <p:nvPr/>
          </p:nvGrpSpPr>
          <p:grpSpPr>
            <a:xfrm>
              <a:off x="10109658" y="905039"/>
              <a:ext cx="1081920" cy="511952"/>
              <a:chOff x="10715090" y="7540143"/>
              <a:chExt cx="1168449" cy="532903"/>
            </a:xfrm>
          </p:grpSpPr>
          <p:pic>
            <p:nvPicPr>
              <p:cNvPr id="39" name="Picture 4" descr="à¸à¸¥à¸à¸²à¸£à¸à¹à¸à¸«à¸²à¸£à¸¹à¸à¸ à¸²à¸à¸ªà¸³à¸«à¸£à¸±à¸ fb">
                <a:extLst>
                  <a:ext uri="{FF2B5EF4-FFF2-40B4-BE49-F238E27FC236}">
                    <a16:creationId xmlns:a16="http://schemas.microsoft.com/office/drawing/2014/main" id="{4D4D1A52-0BE8-4E90-86B3-4B840FC057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2886" y="7540143"/>
                <a:ext cx="279360" cy="27935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D516A540-13A1-418D-B2A7-9FDAA830DB94}"/>
                  </a:ext>
                </a:extLst>
              </p:cNvPr>
              <p:cNvPicPr>
                <a:picLocks noChangeAspect="1"/>
              </p:cNvPicPr>
              <p:nvPr/>
            </p:nvPicPr>
            <p:blipFill rotWithShape="1">
              <a:blip r:embed="rId6"/>
              <a:srcRect l="5975" r="3326"/>
              <a:stretch/>
            </p:blipFill>
            <p:spPr>
              <a:xfrm>
                <a:off x="11587000" y="7604111"/>
                <a:ext cx="135282" cy="138523"/>
              </a:xfrm>
              <a:prstGeom prst="ellipse">
                <a:avLst/>
              </a:prstGeom>
              <a:ln w="63500" cap="rnd">
                <a:solidFill>
                  <a:srgbClr val="00B900"/>
                </a:solidFill>
              </a:ln>
              <a:effectLst>
                <a:outerShdw blurRad="381000" dist="292100" dir="5400000" sx="-80000" sy="-18000" rotWithShape="0">
                  <a:srgbClr val="000000">
                    <a:alpha val="22000"/>
                  </a:srgbClr>
                </a:outerShdw>
              </a:effectLst>
            </p:spPr>
          </p:pic>
          <p:sp>
            <p:nvSpPr>
              <p:cNvPr id="41" name="Rectangle 40">
                <a:extLst>
                  <a:ext uri="{FF2B5EF4-FFF2-40B4-BE49-F238E27FC236}">
                    <a16:creationId xmlns:a16="http://schemas.microsoft.com/office/drawing/2014/main" id="{4F3EBBD6-4F7E-44AF-87AD-9E3D7F421D03}"/>
                  </a:ext>
                </a:extLst>
              </p:cNvPr>
              <p:cNvSpPr/>
              <p:nvPr/>
            </p:nvSpPr>
            <p:spPr>
              <a:xfrm>
                <a:off x="10715090" y="7741974"/>
                <a:ext cx="1168449" cy="331072"/>
              </a:xfrm>
              <a:prstGeom prst="rect">
                <a:avLst/>
              </a:prstGeom>
            </p:spPr>
            <p:txBody>
              <a:bodyPr wrap="none">
                <a:spAutoFit/>
              </a:bodyPr>
              <a:lstStyle/>
              <a:p>
                <a:r>
                  <a:rPr lang="en-US" sz="1600" b="1" dirty="0">
                    <a:latin typeface="TH SarabunPSK" panose="020B0500040200020003" pitchFamily="34" charset="-34"/>
                    <a:cs typeface="TH SarabunPSK" panose="020B0500040200020003" pitchFamily="34" charset="-34"/>
                  </a:rPr>
                  <a:t>www.miu.isit.or.th</a:t>
                </a:r>
                <a:endParaRPr lang="th-TH" sz="1600" b="1" dirty="0">
                  <a:latin typeface="TH SarabunPSK" panose="020B0500040200020003" pitchFamily="34" charset="-34"/>
                  <a:cs typeface="TH SarabunPSK" panose="020B0500040200020003" pitchFamily="34" charset="-34"/>
                </a:endParaRPr>
              </a:p>
            </p:txBody>
          </p:sp>
        </p:grpSp>
        <p:pic>
          <p:nvPicPr>
            <p:cNvPr id="38" name="Picture 37">
              <a:extLst>
                <a:ext uri="{FF2B5EF4-FFF2-40B4-BE49-F238E27FC236}">
                  <a16:creationId xmlns:a16="http://schemas.microsoft.com/office/drawing/2014/main" id="{AA98C864-443E-4D32-85F9-975D8C15C3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3498" y="843522"/>
              <a:ext cx="724690" cy="402366"/>
            </a:xfrm>
            <a:prstGeom prst="rect">
              <a:avLst/>
            </a:prstGeom>
          </p:spPr>
        </p:pic>
      </p:grpSp>
    </p:spTree>
    <p:extLst>
      <p:ext uri="{BB962C8B-B14F-4D97-AF65-F5344CB8AC3E}">
        <p14:creationId xmlns:p14="http://schemas.microsoft.com/office/powerpoint/2010/main" val="345550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00774" y="8763000"/>
            <a:ext cx="504825" cy="2652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i="1" dirty="0">
                <a:ln w="11430"/>
                <a:solidFill>
                  <a:schemeClr val="tx1"/>
                </a:solidFill>
                <a:latin typeface="TH SarabunPSK" panose="020B0500040200020003" pitchFamily="34" charset="-34"/>
                <a:cs typeface="TH SarabunPSK" panose="020B0500040200020003" pitchFamily="34" charset="-34"/>
              </a:rPr>
              <a:t>3</a:t>
            </a:r>
            <a:endParaRPr lang="th-TH" sz="2000" b="1" i="1" dirty="0">
              <a:ln w="11430"/>
              <a:solidFill>
                <a:schemeClr val="tx1"/>
              </a:solidFill>
              <a:latin typeface="TH SarabunPSK" panose="020B0500040200020003" pitchFamily="34" charset="-34"/>
              <a:cs typeface="TH SarabunPSK" panose="020B0500040200020003" pitchFamily="34" charset="-34"/>
            </a:endParaRPr>
          </a:p>
        </p:txBody>
      </p:sp>
      <p:sp>
        <p:nvSpPr>
          <p:cNvPr id="5" name="Rounded Rectangle 4"/>
          <p:cNvSpPr/>
          <p:nvPr/>
        </p:nvSpPr>
        <p:spPr>
          <a:xfrm>
            <a:off x="152400" y="678474"/>
            <a:ext cx="6497653" cy="8084526"/>
          </a:xfrm>
          <a:prstGeom prst="roundRect">
            <a:avLst>
              <a:gd name="adj" fmla="val 63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thaiDist">
              <a:spcBef>
                <a:spcPct val="0"/>
              </a:spcBef>
              <a:tabLst>
                <a:tab pos="457189" algn="l"/>
              </a:tabLst>
            </a:pPr>
            <a:endParaRPr lang="en-US" sz="1700" dirty="0">
              <a:solidFill>
                <a:schemeClr val="tx1"/>
              </a:solidFill>
              <a:latin typeface="TH SarabunPSK" panose="020B0500040200020003" pitchFamily="34" charset="-34"/>
              <a:cs typeface="TH SarabunPSK" panose="020B0500040200020003" pitchFamily="34" charset="-34"/>
            </a:endParaRPr>
          </a:p>
        </p:txBody>
      </p:sp>
      <p:sp>
        <p:nvSpPr>
          <p:cNvPr id="11" name="TextBox 10"/>
          <p:cNvSpPr txBox="1"/>
          <p:nvPr/>
        </p:nvSpPr>
        <p:spPr>
          <a:xfrm>
            <a:off x="207946" y="8763000"/>
            <a:ext cx="6345253" cy="307777"/>
          </a:xfrm>
          <a:prstGeom prst="rect">
            <a:avLst/>
          </a:prstGeom>
          <a:noFill/>
        </p:spPr>
        <p:txBody>
          <a:bodyPr wrap="square" rtlCol="0">
            <a:spAutoFit/>
          </a:bodyPr>
          <a:lstStyle/>
          <a:p>
            <a:r>
              <a:rPr lang="th-TH" sz="1400" dirty="0">
                <a:solidFill>
                  <a:prstClr val="black"/>
                </a:solidFill>
                <a:latin typeface="TH SarabunPSK" panose="020B0500040200020003" pitchFamily="34" charset="-34"/>
                <a:cs typeface="TH SarabunPSK" panose="020B0500040200020003" pitchFamily="34" charset="-34"/>
              </a:rPr>
              <a:t>ที่มา </a:t>
            </a:r>
            <a:r>
              <a:rPr lang="en-US" sz="1400" dirty="0">
                <a:solidFill>
                  <a:prstClr val="black"/>
                </a:solidFill>
                <a:latin typeface="TH SarabunPSK" panose="020B0500040200020003" pitchFamily="34" charset="-34"/>
                <a:cs typeface="TH SarabunPSK" panose="020B0500040200020003" pitchFamily="34" charset="-34"/>
              </a:rPr>
              <a:t>: </a:t>
            </a:r>
            <a:r>
              <a:rPr lang="th-TH" sz="1400" dirty="0">
                <a:solidFill>
                  <a:prstClr val="black"/>
                </a:solidFill>
                <a:latin typeface="TH SarabunPSK" panose="020B0500040200020003" pitchFamily="34" charset="-34"/>
                <a:cs typeface="TH SarabunPSK" panose="020B0500040200020003" pitchFamily="34" charset="-34"/>
              </a:rPr>
              <a:t>ธนาคารแห่งประเทศไทย</a:t>
            </a:r>
            <a:r>
              <a:rPr lang="en-US" sz="1400" dirty="0">
                <a:solidFill>
                  <a:prstClr val="black"/>
                </a:solidFill>
                <a:latin typeface="TH SarabunPSK" panose="020B0500040200020003" pitchFamily="34" charset="-34"/>
                <a:cs typeface="TH SarabunPSK" panose="020B0500040200020003" pitchFamily="34" charset="-34"/>
              </a:rPr>
              <a:t> </a:t>
            </a:r>
            <a:r>
              <a:rPr lang="th-TH" sz="1200" dirty="0">
                <a:solidFill>
                  <a:prstClr val="black"/>
                </a:solidFill>
                <a:latin typeface="Cordia New" pitchFamily="34" charset="-34"/>
              </a:rPr>
              <a:t>				</a:t>
            </a:r>
            <a:endParaRPr lang="th-TH" sz="1400" dirty="0">
              <a:solidFill>
                <a:prstClr val="black"/>
              </a:solidFill>
              <a:latin typeface="TH SarabunPSK" panose="020B0500040200020003" pitchFamily="34" charset="-34"/>
              <a:cs typeface="TH SarabunPSK" panose="020B0500040200020003" pitchFamily="34" charset="-34"/>
            </a:endParaRPr>
          </a:p>
        </p:txBody>
      </p:sp>
      <p:sp>
        <p:nvSpPr>
          <p:cNvPr id="10" name="TextBox 9">
            <a:extLst>
              <a:ext uri="{FF2B5EF4-FFF2-40B4-BE49-F238E27FC236}">
                <a16:creationId xmlns:a16="http://schemas.microsoft.com/office/drawing/2014/main" id="{736AA1DC-1F49-4AD4-834C-54F4B6212470}"/>
              </a:ext>
            </a:extLst>
          </p:cNvPr>
          <p:cNvSpPr txBox="1"/>
          <p:nvPr/>
        </p:nvSpPr>
        <p:spPr>
          <a:xfrm>
            <a:off x="207947" y="727873"/>
            <a:ext cx="6345253" cy="7478970"/>
          </a:xfrm>
          <a:prstGeom prst="rect">
            <a:avLst/>
          </a:prstGeom>
          <a:noFill/>
        </p:spPr>
        <p:txBody>
          <a:bodyPr wrap="square" rtlCol="0">
            <a:spAutoFit/>
          </a:bodyPr>
          <a:lstStyle/>
          <a:p>
            <a:pPr algn="thaiDist"/>
            <a:r>
              <a:rPr lang="th-TH" sz="1600" b="1" dirty="0">
                <a:latin typeface="TH SarabunPSK" panose="020B0500040200020003" pitchFamily="34" charset="-34"/>
                <a:cs typeface="TH SarabunPSK" panose="020B0500040200020003" pitchFamily="34" charset="-34"/>
              </a:rPr>
              <a:t>          เศรษฐกิจไทยในเดือนเมษายน 2564</a:t>
            </a:r>
            <a:r>
              <a:rPr lang="en-US" sz="1600" b="1" dirty="0">
                <a:latin typeface="TH SarabunPSK" panose="020B0500040200020003" pitchFamily="34" charset="-34"/>
                <a:cs typeface="TH SarabunPSK" panose="020B0500040200020003" pitchFamily="34" charset="-34"/>
              </a:rPr>
              <a:t> </a:t>
            </a:r>
            <a:r>
              <a:rPr lang="th-TH" sz="1600" b="1" dirty="0">
                <a:latin typeface="TH SarabunPSK" panose="020B0500040200020003" pitchFamily="34" charset="-34"/>
                <a:cs typeface="TH SarabunPSK" panose="020B0500040200020003" pitchFamily="34" charset="-34"/>
              </a:rPr>
              <a:t>เริ่มได้รับผลกระทบจากการแพร่ระบาดระลอกสามของ </a:t>
            </a:r>
            <a:r>
              <a:rPr lang="en-US" sz="1600" b="1" dirty="0">
                <a:latin typeface="TH SarabunPSK" panose="020B0500040200020003" pitchFamily="34" charset="-34"/>
                <a:cs typeface="TH SarabunPSK" panose="020B0500040200020003" pitchFamily="34" charset="-34"/>
              </a:rPr>
              <a:t>COVID-19 </a:t>
            </a:r>
            <a:r>
              <a:rPr lang="th-TH" sz="1600" dirty="0">
                <a:latin typeface="TH SarabunPSK" panose="020B0500040200020003" pitchFamily="34" charset="-34"/>
                <a:cs typeface="TH SarabunPSK" panose="020B0500040200020003" pitchFamily="34" charset="-34"/>
              </a:rPr>
              <a:t>ส่งผลให้เครื่องชี้การบริโภคภาคเอกชนลดลงจากเดือนก่อนในทุกหมวดการใช้จ่าย ส่วนเครื่องชี้การลงทุนภาคเอกชนปรับลดลงตามการลงทุนหมวดเครื่องจักรและอุปกรณ์ ขณะที่ภาคการท่องเที่ยวยังไม่ฟื้นตัว จากมาตรการจำกัดการเดินทาง ระหว่างประเทศที่ยังมีอยู่ อย่างไรก็ดี การส่งออกสินค้าปรับดีขึ้นต่อเนื่องตามอุปสงค์ประเทศคู่ค้า และช่วยพยุงการผลิตภาคอุตสาหกรรม ขณะที่การใช้จ่ายภาครัฐมีบทบาทในการพยุงเศรษฐกิจอย่างต่อเนื่อง</a:t>
            </a:r>
          </a:p>
          <a:p>
            <a:pPr algn="thaiDist"/>
            <a:endParaRPr lang="en-US" sz="1600" dirty="0">
              <a:latin typeface="TH SarabunPSK" panose="020B0500040200020003" pitchFamily="34" charset="-34"/>
              <a:cs typeface="TH SarabunPSK" panose="020B0500040200020003" pitchFamily="34" charset="-34"/>
            </a:endParaRPr>
          </a:p>
          <a:p>
            <a:pPr algn="thaiDist"/>
            <a:r>
              <a:rPr lang="en-US" sz="1600" b="1" dirty="0">
                <a:latin typeface="TH SarabunPSK" panose="020B0500040200020003" pitchFamily="34" charset="-34"/>
                <a:cs typeface="TH SarabunPSK" panose="020B0500040200020003" pitchFamily="34" charset="-34"/>
              </a:rPr>
              <a:t>           </a:t>
            </a:r>
            <a:r>
              <a:rPr lang="th-TH" sz="1600" b="1" dirty="0">
                <a:latin typeface="TH SarabunPSK" panose="020B0500040200020003" pitchFamily="34" charset="-34"/>
                <a:cs typeface="TH SarabunPSK" panose="020B0500040200020003" pitchFamily="34" charset="-34"/>
              </a:rPr>
              <a:t>การบริโภคภาคเอกชน </a:t>
            </a:r>
            <a:r>
              <a:rPr lang="th-TH" sz="1600" dirty="0">
                <a:latin typeface="TH SarabunPSK" panose="020B0500040200020003" pitchFamily="34" charset="-34"/>
                <a:cs typeface="TH SarabunPSK" panose="020B0500040200020003" pitchFamily="34" charset="-34"/>
              </a:rPr>
              <a:t>ที่ขจัดปัจจัยฤดูกาลแล้วปรับลดลงจากเดือนก่อนในทุกหมวดการใช้จ่าย เนื่องจาก การแพร่ระบาดระลอกสามของ </a:t>
            </a:r>
            <a:r>
              <a:rPr lang="en-US" sz="1600" dirty="0">
                <a:latin typeface="TH SarabunPSK" panose="020B0500040200020003" pitchFamily="34" charset="-34"/>
                <a:cs typeface="TH SarabunPSK" panose="020B0500040200020003" pitchFamily="34" charset="-34"/>
              </a:rPr>
              <a:t>COVID-19</a:t>
            </a:r>
            <a:r>
              <a:rPr lang="th-TH" sz="1600" dirty="0">
                <a:latin typeface="TH SarabunPSK" panose="020B0500040200020003" pitchFamily="34" charset="-34"/>
                <a:cs typeface="TH SarabunPSK" panose="020B0500040200020003" pitchFamily="34" charset="-34"/>
              </a:rPr>
              <a:t> และมาตรการควบคุมการระบาดที่เข้มงวดขึ้น ส่งผลให้กิจกรรมทางเศรษฐกิจและความเชื่อมั่นผู้บริโภคลดลง แม้มาตรการภาครัฐจะช่วยพยุงกำลังซื้อภาคครัวเรือนได้บางส่วน</a:t>
            </a:r>
          </a:p>
          <a:p>
            <a:pPr algn="thaiDist"/>
            <a:endParaRPr lang="th-TH" sz="1600" b="1" dirty="0">
              <a:latin typeface="TH SarabunPSK" panose="020B0500040200020003" pitchFamily="34" charset="-34"/>
              <a:cs typeface="TH SarabunPSK" panose="020B0500040200020003" pitchFamily="34" charset="-34"/>
            </a:endParaRPr>
          </a:p>
          <a:p>
            <a:pPr algn="thaiDist"/>
            <a:r>
              <a:rPr lang="th-TH" sz="1600" b="1" dirty="0">
                <a:latin typeface="TH SarabunPSK" panose="020B0500040200020003" pitchFamily="34" charset="-34"/>
                <a:cs typeface="TH SarabunPSK" panose="020B0500040200020003" pitchFamily="34" charset="-34"/>
              </a:rPr>
              <a:t>           การลงทุนภาคเอกชน </a:t>
            </a:r>
            <a:r>
              <a:rPr lang="th-TH" sz="1600" dirty="0">
                <a:latin typeface="TH SarabunPSK" panose="020B0500040200020003" pitchFamily="34" charset="-34"/>
                <a:cs typeface="TH SarabunPSK" panose="020B0500040200020003" pitchFamily="34" charset="-34"/>
              </a:rPr>
              <a:t>ขจัดปัจจัยฤดูกาลแล้วปรับลดลงจากเดือนก่อน ตามการลงทุนหมวดเครื่องจักรและอุปกรณ์ สอดคล้องกับความเชื่อมั่นภาคธุรกิจที่ลดลงจากผลกระทบของการแพร่ระบาดระลอกสาม อย่างไรก็ดี การลงทุน หมวดก่อสร้างปรับเพิ่มขึ้นจากทั้งยอดจำหน่ายวัสดุก่อสร้างและพื้นที่ได้รับอนุญาตก่อสร้าง</a:t>
            </a:r>
          </a:p>
          <a:p>
            <a:pPr algn="thaiDist"/>
            <a:endParaRPr lang="en-US" sz="1600" dirty="0">
              <a:latin typeface="TH SarabunPSK" panose="020B0500040200020003" pitchFamily="34" charset="-34"/>
              <a:cs typeface="TH SarabunPSK" panose="020B0500040200020003" pitchFamily="34" charset="-34"/>
            </a:endParaRPr>
          </a:p>
          <a:p>
            <a:pPr algn="thaiDist"/>
            <a:r>
              <a:rPr lang="en-US" sz="1600" b="1" dirty="0">
                <a:latin typeface="TH SarabunPSK" panose="020B0500040200020003" pitchFamily="34" charset="-34"/>
                <a:cs typeface="TH SarabunPSK" panose="020B0500040200020003" pitchFamily="34" charset="-34"/>
              </a:rPr>
              <a:t>           </a:t>
            </a:r>
            <a:r>
              <a:rPr lang="th-TH" sz="1600" b="1" dirty="0">
                <a:latin typeface="TH SarabunPSK" panose="020B0500040200020003" pitchFamily="34" charset="-34"/>
                <a:cs typeface="TH SarabunPSK" panose="020B0500040200020003" pitchFamily="34" charset="-34"/>
              </a:rPr>
              <a:t>มูลค่าการส่งออกสินค้า </a:t>
            </a:r>
            <a:r>
              <a:rPr lang="th-TH" sz="1600" dirty="0">
                <a:latin typeface="TH SarabunPSK" panose="020B0500040200020003" pitchFamily="34" charset="-34"/>
                <a:cs typeface="TH SarabunPSK" panose="020B0500040200020003" pitchFamily="34" charset="-34"/>
              </a:rPr>
              <a:t>ขจัดปัจจัยฤดูกาลแล้วเพิ่มขึ้นต่อเนื่องจากเดือนก่อน โดยอุปสงค์จากประเทศคู่ค้าที่ฟื้นตัวส่งผลให้การส่งออกปรับดีขึ้นในหลายหมวดสินค้า โดยเฉพาะเครื่องใช้ไฟฟ้า เครื่องจักรและอุปกรณ์ สินค้าเกษตร และสินค้าเกษตรแปรรูป นอกจากนี้ การส่งออกสินค้าอิเล็กทรอนิกส์ปรับเพิ่มขึ้นต่อเนื่องตามวัฏจักรอิเล็กทรอนิกส์โลกที่อยู่ในช่วงขาขึ้น ทั้งนี้ การฟื้นตัวของภาคการส่งออกช่วยพยุงให้การผลิตภาคอุตสาหกรรมทรงตัวจากเดือนก่อนในช่วงที่อุปสงค์ในประเทศอ่อนแอ</a:t>
            </a:r>
          </a:p>
          <a:p>
            <a:pPr algn="thaiDist"/>
            <a:endParaRPr lang="th-TH" sz="1600" dirty="0">
              <a:latin typeface="TH SarabunPSK" panose="020B0500040200020003" pitchFamily="34" charset="-34"/>
              <a:cs typeface="TH SarabunPSK" panose="020B0500040200020003" pitchFamily="34" charset="-34"/>
            </a:endParaRPr>
          </a:p>
          <a:p>
            <a:pPr algn="thaiDist"/>
            <a:r>
              <a:rPr lang="en-US" sz="1600" b="1" dirty="0">
                <a:latin typeface="TH SarabunPSK" panose="020B0500040200020003" pitchFamily="34" charset="-34"/>
                <a:cs typeface="TH SarabunPSK" panose="020B0500040200020003" pitchFamily="34" charset="-34"/>
              </a:rPr>
              <a:t>           </a:t>
            </a:r>
            <a:r>
              <a:rPr lang="th-TH" sz="1600" b="1" dirty="0">
                <a:latin typeface="TH SarabunPSK" panose="020B0500040200020003" pitchFamily="34" charset="-34"/>
                <a:cs typeface="TH SarabunPSK" panose="020B0500040200020003" pitchFamily="34" charset="-34"/>
              </a:rPr>
              <a:t>มูลค่าการนำเข้าสินค้าที่ไม่รวมทองคำ </a:t>
            </a:r>
            <a:r>
              <a:rPr lang="th-TH" sz="1600" dirty="0">
                <a:latin typeface="TH SarabunPSK" panose="020B0500040200020003" pitchFamily="34" charset="-34"/>
                <a:cs typeface="TH SarabunPSK" panose="020B0500040200020003" pitchFamily="34" charset="-34"/>
              </a:rPr>
              <a:t>ที่ขจัดปัจจัยฤดูกาลแล้วเพิ่มขึ้นจากเดือนก่อน ตามการนำเข้าหมวดเชื้อเพลิงเป็นสาคัญ ขณะที่การนำเข้าวัตถุดิบและสินค้าขั้นกลางอื่น ๆ ทรงตัวในระดับสูงสอดคล้องกับการส่งออกที่ฟื้นตัว</a:t>
            </a:r>
            <a:endParaRPr lang="en-US" sz="1600" dirty="0">
              <a:latin typeface="TH SarabunPSK" panose="020B0500040200020003" pitchFamily="34" charset="-34"/>
              <a:cs typeface="TH SarabunPSK" panose="020B0500040200020003" pitchFamily="34" charset="-34"/>
            </a:endParaRPr>
          </a:p>
          <a:p>
            <a:pPr algn="thaiDist"/>
            <a:r>
              <a:rPr lang="en-US" sz="1600" b="1" dirty="0">
                <a:latin typeface="TH SarabunPSK" panose="020B0500040200020003" pitchFamily="34" charset="-34"/>
                <a:cs typeface="TH SarabunPSK" panose="020B0500040200020003" pitchFamily="34" charset="-34"/>
              </a:rPr>
              <a:t>           </a:t>
            </a:r>
            <a:r>
              <a:rPr lang="th-TH" sz="1600" b="1" dirty="0">
                <a:latin typeface="TH SarabunPSK" panose="020B0500040200020003" pitchFamily="34" charset="-34"/>
                <a:cs typeface="TH SarabunPSK" panose="020B0500040200020003" pitchFamily="34" charset="-34"/>
              </a:rPr>
              <a:t>รายได้เกษตรกร </a:t>
            </a:r>
            <a:r>
              <a:rPr lang="th-TH" sz="1600" dirty="0">
                <a:latin typeface="TH SarabunPSK" panose="020B0500040200020003" pitchFamily="34" charset="-34"/>
                <a:cs typeface="TH SarabunPSK" panose="020B0500040200020003" pitchFamily="34" charset="-34"/>
              </a:rPr>
              <a:t>ขยายตัวต่อเนื่องเมื่อเทียบกับระยะเดียวกันปีก่อนตามราคาสินค้าเกษตรเป็นสำคัญ จาก 1) ราคายางพารา ตามอุปสงค์ทั้งในประเทศและต่างประเทศที่เพิ่มขึ้นอย่างต่อเนื่อง 2) ราคาผลไม้ โดยเฉพาะทุเรียนที่อุปสงค์จากจีนยังอยู่ในระดับสูง ประกอบกับภาครัฐมีมาตรการปราบปรามทุเรียนอ่อนเพื่อไม่ให้ผลผลิตด้อยคุณภาพออกสู่ตลาดมากเกินไปในช่วงต้นฤดูกาล และ 3) ราคาปาล์มน้ามัน ส่วนหนึ่งจากการเร่งสต๊อกน้ำมันปาล์มดิบของโรงกลั่นในช่วงที่ผลผลิตขาดตลาด สำหรับปริมาณผลผลิตสินค้าเกษตรโดยรวมขยายตัวเล็กน้อยตามผลผลิตข้าวขาวและปศุสัตว์เป็นสำคัญ</a:t>
            </a:r>
          </a:p>
        </p:txBody>
      </p:sp>
      <p:sp>
        <p:nvSpPr>
          <p:cNvPr id="12" name="Text Box 23">
            <a:extLst>
              <a:ext uri="{FF2B5EF4-FFF2-40B4-BE49-F238E27FC236}">
                <a16:creationId xmlns:a16="http://schemas.microsoft.com/office/drawing/2014/main" id="{EE319617-7C67-46A1-8C7D-1FF9F61B47AB}"/>
              </a:ext>
            </a:extLst>
          </p:cNvPr>
          <p:cNvSpPr txBox="1">
            <a:spLocks noChangeArrowheads="1" noChangeShapeType="1"/>
          </p:cNvSpPr>
          <p:nvPr/>
        </p:nvSpPr>
        <p:spPr bwMode="auto">
          <a:xfrm>
            <a:off x="-76200" y="124053"/>
            <a:ext cx="6934200" cy="57912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th-TH" sz="3500" b="1" i="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rPr>
              <a:t>ภาวะเศรษฐกิจไทย เดือนเมษายนปี 256</a:t>
            </a:r>
            <a:r>
              <a:rPr lang="en-US" sz="3500" b="1" i="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rPr>
              <a:t>4</a:t>
            </a:r>
            <a:endParaRPr lang="th-TH" sz="3500" b="1" i="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endParaRPr>
          </a:p>
        </p:txBody>
      </p:sp>
    </p:spTree>
    <p:extLst>
      <p:ext uri="{BB962C8B-B14F-4D97-AF65-F5344CB8AC3E}">
        <p14:creationId xmlns:p14="http://schemas.microsoft.com/office/powerpoint/2010/main" val="2394402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96028" y="8749145"/>
            <a:ext cx="504825" cy="2652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i="1" dirty="0">
                <a:ln w="11430"/>
                <a:solidFill>
                  <a:schemeClr val="tx1"/>
                </a:solidFill>
                <a:latin typeface="TH SarabunPSK" panose="020B0500040200020003" pitchFamily="34" charset="-34"/>
                <a:cs typeface="TH SarabunPSK" panose="020B0500040200020003" pitchFamily="34" charset="-34"/>
              </a:rPr>
              <a:t>4</a:t>
            </a:r>
            <a:endParaRPr lang="th-TH" sz="2000" b="1" i="1" dirty="0">
              <a:ln w="11430"/>
              <a:solidFill>
                <a:schemeClr val="tx1"/>
              </a:solidFill>
              <a:latin typeface="TH SarabunPSK" panose="020B0500040200020003" pitchFamily="34" charset="-34"/>
              <a:cs typeface="TH SarabunPSK" panose="020B0500040200020003" pitchFamily="34" charset="-34"/>
            </a:endParaRPr>
          </a:p>
        </p:txBody>
      </p:sp>
      <p:sp>
        <p:nvSpPr>
          <p:cNvPr id="5" name="Rounded Rectangle 4"/>
          <p:cNvSpPr/>
          <p:nvPr/>
        </p:nvSpPr>
        <p:spPr>
          <a:xfrm>
            <a:off x="152402" y="640903"/>
            <a:ext cx="6497653" cy="8108243"/>
          </a:xfrm>
          <a:prstGeom prst="roundRect">
            <a:avLst>
              <a:gd name="adj" fmla="val 63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TH SarabunPSK" panose="020B0500040200020003" pitchFamily="34" charset="-34"/>
                <a:cs typeface="TH SarabunPSK" panose="020B0500040200020003" pitchFamily="34" charset="-34"/>
              </a:rPr>
              <a:t>ตัวชี้วัดทางเศรษฐกิจที่ส่งสัญญาณบวกและต่ออุตสาหกรรมเครื่องจักรกลไทย</a:t>
            </a:r>
            <a:endParaRPr lang="en-US" b="1" dirty="0">
              <a:latin typeface="TH SarabunPSK" panose="020B0500040200020003" pitchFamily="34" charset="-34"/>
              <a:cs typeface="TH SarabunPSK" panose="020B0500040200020003" pitchFamily="34" charset="-34"/>
            </a:endParaRPr>
          </a:p>
        </p:txBody>
      </p:sp>
      <p:sp>
        <p:nvSpPr>
          <p:cNvPr id="10" name="TextBox 9">
            <a:extLst>
              <a:ext uri="{FF2B5EF4-FFF2-40B4-BE49-F238E27FC236}">
                <a16:creationId xmlns:a16="http://schemas.microsoft.com/office/drawing/2014/main" id="{736AA1DC-1F49-4AD4-834C-54F4B6212470}"/>
              </a:ext>
            </a:extLst>
          </p:cNvPr>
          <p:cNvSpPr txBox="1"/>
          <p:nvPr/>
        </p:nvSpPr>
        <p:spPr>
          <a:xfrm>
            <a:off x="207946" y="727872"/>
            <a:ext cx="6345253" cy="2062103"/>
          </a:xfrm>
          <a:prstGeom prst="rect">
            <a:avLst/>
          </a:prstGeom>
          <a:noFill/>
        </p:spPr>
        <p:txBody>
          <a:bodyPr wrap="square" rtlCol="0">
            <a:spAutoFit/>
          </a:bodyPr>
          <a:lstStyle/>
          <a:p>
            <a:pPr algn="thaiDist"/>
            <a:r>
              <a:rPr lang="en-US" sz="1600" dirty="0">
                <a:latin typeface="TH SarabunPSK" panose="020B0500040200020003" pitchFamily="34" charset="-34"/>
                <a:cs typeface="TH SarabunPSK" panose="020B0500040200020003" pitchFamily="34" charset="-34"/>
              </a:rPr>
              <a:t>           </a:t>
            </a:r>
            <a:r>
              <a:rPr lang="th-TH" sz="1600" b="1" dirty="0">
                <a:latin typeface="TH SarabunPSK" panose="020B0500040200020003" pitchFamily="34" charset="-34"/>
                <a:cs typeface="TH SarabunPSK" panose="020B0500040200020003" pitchFamily="34" charset="-34"/>
              </a:rPr>
              <a:t>ตัวชี้วัดทางเศรษฐกิจที่ส่งสัญญาณบวกและต่ออุตสาหกรรมเครื่องจักรกลไทย</a:t>
            </a:r>
            <a:endParaRPr lang="en-US" sz="1600" b="1" dirty="0">
              <a:latin typeface="TH SarabunPSK" panose="020B0500040200020003" pitchFamily="34" charset="-34"/>
              <a:cs typeface="TH SarabunPSK" panose="020B0500040200020003" pitchFamily="34" charset="-34"/>
            </a:endParaRPr>
          </a:p>
          <a:p>
            <a:pPr algn="thaiDist"/>
            <a:endParaRPr lang="en-US" sz="1600" dirty="0">
              <a:latin typeface="TH SarabunPSK" panose="020B0500040200020003" pitchFamily="34" charset="-34"/>
              <a:cs typeface="TH SarabunPSK" panose="020B0500040200020003" pitchFamily="34" charset="-34"/>
            </a:endParaRPr>
          </a:p>
          <a:p>
            <a:pPr algn="thaiDist"/>
            <a:endParaRPr lang="en-US" sz="1600" dirty="0">
              <a:latin typeface="TH SarabunPSK" panose="020B0500040200020003" pitchFamily="34" charset="-34"/>
              <a:cs typeface="TH SarabunPSK" panose="020B0500040200020003" pitchFamily="34" charset="-34"/>
            </a:endParaRPr>
          </a:p>
          <a:p>
            <a:pPr algn="thaiDist"/>
            <a:endParaRPr lang="en-US" sz="1600" dirty="0">
              <a:latin typeface="TH SarabunPSK" panose="020B0500040200020003" pitchFamily="34" charset="-34"/>
              <a:cs typeface="TH SarabunPSK" panose="020B0500040200020003" pitchFamily="34" charset="-34"/>
            </a:endParaRPr>
          </a:p>
          <a:p>
            <a:pPr algn="thaiDist"/>
            <a:endParaRPr lang="en-US" sz="1600" dirty="0">
              <a:latin typeface="TH SarabunPSK" panose="020B0500040200020003" pitchFamily="34" charset="-34"/>
              <a:cs typeface="TH SarabunPSK" panose="020B0500040200020003" pitchFamily="34" charset="-34"/>
            </a:endParaRPr>
          </a:p>
          <a:p>
            <a:pPr algn="thaiDist"/>
            <a:endParaRPr lang="en-US" sz="1600" dirty="0">
              <a:latin typeface="TH SarabunPSK" panose="020B0500040200020003" pitchFamily="34" charset="-34"/>
              <a:cs typeface="TH SarabunPSK" panose="020B0500040200020003" pitchFamily="34" charset="-34"/>
            </a:endParaRPr>
          </a:p>
          <a:p>
            <a:pPr algn="thaiDist"/>
            <a:endParaRPr lang="en-US" sz="1600" dirty="0">
              <a:latin typeface="TH SarabunPSK" panose="020B0500040200020003" pitchFamily="34" charset="-34"/>
              <a:cs typeface="TH SarabunPSK" panose="020B0500040200020003" pitchFamily="34" charset="-34"/>
            </a:endParaRPr>
          </a:p>
          <a:p>
            <a:pPr algn="thaiDist"/>
            <a:endParaRPr lang="th-TH" sz="1600" dirty="0">
              <a:latin typeface="TH SarabunPSK" panose="020B0500040200020003" pitchFamily="34" charset="-34"/>
              <a:cs typeface="TH SarabunPSK" panose="020B0500040200020003" pitchFamily="34" charset="-34"/>
            </a:endParaRPr>
          </a:p>
        </p:txBody>
      </p:sp>
      <p:sp>
        <p:nvSpPr>
          <p:cNvPr id="12" name="Text Box 23">
            <a:extLst>
              <a:ext uri="{FF2B5EF4-FFF2-40B4-BE49-F238E27FC236}">
                <a16:creationId xmlns:a16="http://schemas.microsoft.com/office/drawing/2014/main" id="{EE319617-7C67-46A1-8C7D-1FF9F61B47AB}"/>
              </a:ext>
            </a:extLst>
          </p:cNvPr>
          <p:cNvSpPr txBox="1">
            <a:spLocks noChangeArrowheads="1" noChangeShapeType="1"/>
          </p:cNvSpPr>
          <p:nvPr/>
        </p:nvSpPr>
        <p:spPr bwMode="auto">
          <a:xfrm>
            <a:off x="-76200" y="124053"/>
            <a:ext cx="6934200" cy="57912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th-TH" sz="3500" b="1" i="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rPr>
              <a:t>ภาวะเศรษฐกิจไทย เดือนเมษายนปี 256</a:t>
            </a:r>
            <a:r>
              <a:rPr lang="en-US" sz="3500" b="1" i="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rPr>
              <a:t>4</a:t>
            </a:r>
            <a:endParaRPr lang="th-TH" sz="3500" b="1" i="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endParaRPr>
          </a:p>
        </p:txBody>
      </p:sp>
      <p:pic>
        <p:nvPicPr>
          <p:cNvPr id="2" name="Picture 1">
            <a:extLst>
              <a:ext uri="{FF2B5EF4-FFF2-40B4-BE49-F238E27FC236}">
                <a16:creationId xmlns:a16="http://schemas.microsoft.com/office/drawing/2014/main" id="{5C3048A1-4201-472B-A3D5-63500E1BC488}"/>
              </a:ext>
            </a:extLst>
          </p:cNvPr>
          <p:cNvPicPr>
            <a:picLocks noChangeAspect="1"/>
          </p:cNvPicPr>
          <p:nvPr/>
        </p:nvPicPr>
        <p:blipFill>
          <a:blip r:embed="rId2"/>
          <a:stretch>
            <a:fillRect/>
          </a:stretch>
        </p:blipFill>
        <p:spPr>
          <a:xfrm>
            <a:off x="428613" y="1417517"/>
            <a:ext cx="701101" cy="682811"/>
          </a:xfrm>
          <a:prstGeom prst="rect">
            <a:avLst/>
          </a:prstGeom>
        </p:spPr>
      </p:pic>
      <p:sp>
        <p:nvSpPr>
          <p:cNvPr id="13" name="TextBox 12">
            <a:extLst>
              <a:ext uri="{FF2B5EF4-FFF2-40B4-BE49-F238E27FC236}">
                <a16:creationId xmlns:a16="http://schemas.microsoft.com/office/drawing/2014/main" id="{B187D4F9-0739-49A2-AC78-3E68BEF12E24}"/>
              </a:ext>
            </a:extLst>
          </p:cNvPr>
          <p:cNvSpPr txBox="1"/>
          <p:nvPr/>
        </p:nvSpPr>
        <p:spPr>
          <a:xfrm>
            <a:off x="1342219" y="1139923"/>
            <a:ext cx="5210979" cy="1569660"/>
          </a:xfrm>
          <a:prstGeom prst="rect">
            <a:avLst/>
          </a:prstGeom>
          <a:solidFill>
            <a:schemeClr val="lt1">
              <a:alpha val="80000"/>
            </a:schemeClr>
          </a:solidFill>
          <a:ln w="6350">
            <a:solidFill>
              <a:srgbClr val="00CC99"/>
            </a:solidFill>
            <a:prstDash val="dash"/>
          </a:ln>
        </p:spPr>
        <p:style>
          <a:lnRef idx="2">
            <a:schemeClr val="accent3"/>
          </a:lnRef>
          <a:fillRef idx="1">
            <a:schemeClr val="lt1"/>
          </a:fillRef>
          <a:effectRef idx="0">
            <a:schemeClr val="accent3"/>
          </a:effectRef>
          <a:fontRef idx="minor">
            <a:schemeClr val="dk1"/>
          </a:fontRef>
        </p:style>
        <p:txBody>
          <a:bodyPr wrap="square" rtlCol="0" anchor="t" anchorCtr="0">
            <a:spAutoFit/>
          </a:bodyPr>
          <a:lstStyle/>
          <a:p>
            <a:pPr algn="thaiDist"/>
            <a:r>
              <a:rPr lang="th-TH" sz="1600" b="1" dirty="0">
                <a:solidFill>
                  <a:srgbClr val="00B050"/>
                </a:solidFill>
                <a:latin typeface="TH SarabunPSK" panose="020B0500040200020003" pitchFamily="34" charset="-34"/>
                <a:cs typeface="TH SarabunPSK" panose="020B0500040200020003" pitchFamily="34" charset="-34"/>
              </a:rPr>
              <a:t>มูลค่าการนำเข้าสินค้า </a:t>
            </a:r>
            <a:r>
              <a:rPr lang="th-TH" sz="1600" dirty="0">
                <a:solidFill>
                  <a:schemeClr val="tx1"/>
                </a:solidFill>
                <a:latin typeface="TH SarabunPSK" panose="020B0500040200020003" pitchFamily="34" charset="-34"/>
                <a:cs typeface="TH SarabunPSK" panose="020B0500040200020003" pitchFamily="34" charset="-34"/>
              </a:rPr>
              <a:t>เพิ่มขึ้นจากเดือนก่อน ตามการนำเข้าหมวดเชื้อเพลิงเป็นสำคัญ</a:t>
            </a:r>
          </a:p>
          <a:p>
            <a:pPr algn="thaiDist"/>
            <a:r>
              <a:rPr lang="th-TH" sz="1600" b="1" dirty="0">
                <a:solidFill>
                  <a:srgbClr val="00B050"/>
                </a:solidFill>
                <a:latin typeface="TH SarabunPSK" panose="020B0500040200020003" pitchFamily="34" charset="-34"/>
                <a:cs typeface="TH SarabunPSK" panose="020B0500040200020003" pitchFamily="34" charset="-34"/>
              </a:rPr>
              <a:t>มูลค่าการส่งออกสินค้า </a:t>
            </a:r>
            <a:r>
              <a:rPr lang="th-TH" sz="1600" dirty="0">
                <a:solidFill>
                  <a:schemeClr val="tx1"/>
                </a:solidFill>
                <a:latin typeface="TH SarabunPSK" panose="020B0500040200020003" pitchFamily="34" charset="-34"/>
                <a:cs typeface="TH SarabunPSK" panose="020B0500040200020003" pitchFamily="34" charset="-34"/>
              </a:rPr>
              <a:t>เพิ่มขึ้นต่อเนื่องจากเดือนก่อน โดยอุปสงค์จากประเทศคู่ค้าที่ฟื้นตัวส่งผลให้การส่งออกปรับดีขึ้นในหลายหมวดสินค้า โดยเฉพาะเครื่องใช้ไฟฟ้า เครื่องจักรและอุปกรณ์ สินค้าเกษตร และสินค้าเกษตรแปรรูป</a:t>
            </a:r>
          </a:p>
          <a:p>
            <a:pPr algn="thaiDist"/>
            <a:r>
              <a:rPr lang="th-TH" sz="1600" b="1" dirty="0">
                <a:solidFill>
                  <a:srgbClr val="00B050"/>
                </a:solidFill>
                <a:latin typeface="TH SarabunPSK" panose="020B0500040200020003" pitchFamily="34" charset="-34"/>
                <a:cs typeface="TH SarabunPSK" panose="020B0500040200020003" pitchFamily="34" charset="-34"/>
              </a:rPr>
              <a:t>รายได้เกษตรกร </a:t>
            </a:r>
            <a:r>
              <a:rPr lang="th-TH" sz="1600" dirty="0">
                <a:solidFill>
                  <a:schemeClr val="tx1"/>
                </a:solidFill>
                <a:latin typeface="TH SarabunPSK" panose="020B0500040200020003" pitchFamily="34" charset="-34"/>
                <a:cs typeface="TH SarabunPSK" panose="020B0500040200020003" pitchFamily="34" charset="-34"/>
              </a:rPr>
              <a:t>ขยายตัวต่อเนื่องเมื่อเทียบกับระยะเดียวกันปีก่อนตามราคาสินค้าเกษตรเป็นสำคัญ </a:t>
            </a:r>
          </a:p>
        </p:txBody>
      </p:sp>
      <p:sp>
        <p:nvSpPr>
          <p:cNvPr id="16" name="TextBox 15">
            <a:extLst>
              <a:ext uri="{FF2B5EF4-FFF2-40B4-BE49-F238E27FC236}">
                <a16:creationId xmlns:a16="http://schemas.microsoft.com/office/drawing/2014/main" id="{DACAA35F-D14D-4169-B872-2579BD1586CE}"/>
              </a:ext>
            </a:extLst>
          </p:cNvPr>
          <p:cNvSpPr txBox="1"/>
          <p:nvPr/>
        </p:nvSpPr>
        <p:spPr>
          <a:xfrm>
            <a:off x="207947" y="8763000"/>
            <a:ext cx="6192854" cy="307777"/>
          </a:xfrm>
          <a:prstGeom prst="rect">
            <a:avLst/>
          </a:prstGeom>
          <a:noFill/>
        </p:spPr>
        <p:txBody>
          <a:bodyPr wrap="square" rtlCol="0">
            <a:spAutoFit/>
          </a:bodyPr>
          <a:lstStyle/>
          <a:p>
            <a:r>
              <a:rPr lang="th-TH" sz="1400" dirty="0">
                <a:solidFill>
                  <a:prstClr val="black"/>
                </a:solidFill>
                <a:latin typeface="TH SarabunPSK" panose="020B0500040200020003" pitchFamily="34" charset="-34"/>
                <a:cs typeface="TH SarabunPSK" panose="020B0500040200020003" pitchFamily="34" charset="-34"/>
              </a:rPr>
              <a:t>ที่มา </a:t>
            </a:r>
            <a:r>
              <a:rPr lang="en-US" sz="1400" dirty="0">
                <a:solidFill>
                  <a:prstClr val="black"/>
                </a:solidFill>
                <a:latin typeface="TH SarabunPSK" panose="020B0500040200020003" pitchFamily="34" charset="-34"/>
                <a:cs typeface="TH SarabunPSK" panose="020B0500040200020003" pitchFamily="34" charset="-34"/>
              </a:rPr>
              <a:t>: </a:t>
            </a:r>
            <a:r>
              <a:rPr lang="th-TH" sz="1400" dirty="0">
                <a:solidFill>
                  <a:prstClr val="black"/>
                </a:solidFill>
                <a:latin typeface="TH SarabunPSK" panose="020B0500040200020003" pitchFamily="34" charset="-34"/>
                <a:cs typeface="TH SarabunPSK" panose="020B0500040200020003" pitchFamily="34" charset="-34"/>
              </a:rPr>
              <a:t>ธนาคารแห่งประเทศไทย</a:t>
            </a:r>
            <a:r>
              <a:rPr lang="en-US" sz="1400" dirty="0">
                <a:solidFill>
                  <a:prstClr val="black"/>
                </a:solidFill>
                <a:latin typeface="TH SarabunPSK" panose="020B0500040200020003" pitchFamily="34" charset="-34"/>
                <a:cs typeface="TH SarabunPSK" panose="020B0500040200020003" pitchFamily="34" charset="-34"/>
              </a:rPr>
              <a:t> </a:t>
            </a:r>
            <a:r>
              <a:rPr lang="th-TH" sz="1200" dirty="0">
                <a:solidFill>
                  <a:prstClr val="black"/>
                </a:solidFill>
                <a:latin typeface="Cordia New" pitchFamily="34" charset="-34"/>
              </a:rPr>
              <a:t>				</a:t>
            </a:r>
            <a:endParaRPr lang="th-TH" sz="1400" dirty="0">
              <a:solidFill>
                <a:prstClr val="black"/>
              </a:solidFill>
              <a:latin typeface="TH SarabunPSK" panose="020B0500040200020003" pitchFamily="34" charset="-34"/>
              <a:cs typeface="TH SarabunPSK" panose="020B0500040200020003" pitchFamily="34" charset="-34"/>
            </a:endParaRPr>
          </a:p>
        </p:txBody>
      </p:sp>
      <p:pic>
        <p:nvPicPr>
          <p:cNvPr id="14" name="Picture 13">
            <a:extLst>
              <a:ext uri="{FF2B5EF4-FFF2-40B4-BE49-F238E27FC236}">
                <a16:creationId xmlns:a16="http://schemas.microsoft.com/office/drawing/2014/main" id="{AD97B143-F8AE-47DA-9F4F-92145DE658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542" t="46611" r="-2019" b="14546"/>
          <a:stretch/>
        </p:blipFill>
        <p:spPr>
          <a:xfrm>
            <a:off x="428613" y="2831758"/>
            <a:ext cx="762000" cy="762000"/>
          </a:xfrm>
          <a:prstGeom prst="rect">
            <a:avLst/>
          </a:prstGeom>
        </p:spPr>
      </p:pic>
      <p:sp>
        <p:nvSpPr>
          <p:cNvPr id="15" name="TextBox 14">
            <a:extLst>
              <a:ext uri="{FF2B5EF4-FFF2-40B4-BE49-F238E27FC236}">
                <a16:creationId xmlns:a16="http://schemas.microsoft.com/office/drawing/2014/main" id="{8214E5CA-6C2B-470F-8075-6F8F60C5B5A2}"/>
              </a:ext>
            </a:extLst>
          </p:cNvPr>
          <p:cNvSpPr txBox="1"/>
          <p:nvPr/>
        </p:nvSpPr>
        <p:spPr>
          <a:xfrm>
            <a:off x="1342219" y="2789975"/>
            <a:ext cx="5210979" cy="830997"/>
          </a:xfrm>
          <a:prstGeom prst="rect">
            <a:avLst/>
          </a:prstGeom>
          <a:solidFill>
            <a:schemeClr val="lt1">
              <a:alpha val="80000"/>
            </a:schemeClr>
          </a:solidFill>
          <a:ln w="6350">
            <a:solidFill>
              <a:srgbClr val="FF0000"/>
            </a:solidFill>
            <a:prstDash val="dash"/>
          </a:ln>
        </p:spPr>
        <p:style>
          <a:lnRef idx="2">
            <a:schemeClr val="accent3"/>
          </a:lnRef>
          <a:fillRef idx="1">
            <a:schemeClr val="lt1"/>
          </a:fillRef>
          <a:effectRef idx="0">
            <a:schemeClr val="accent3"/>
          </a:effectRef>
          <a:fontRef idx="minor">
            <a:schemeClr val="dk1"/>
          </a:fontRef>
        </p:style>
        <p:txBody>
          <a:bodyPr wrap="square" rtlCol="0" anchor="t" anchorCtr="0">
            <a:spAutoFit/>
          </a:bodyPr>
          <a:lstStyle/>
          <a:p>
            <a:pPr algn="thaiDist"/>
            <a:r>
              <a:rPr lang="th-TH" sz="1600" b="1" dirty="0">
                <a:solidFill>
                  <a:srgbClr val="FF0000"/>
                </a:solidFill>
                <a:latin typeface="TH SarabunPSK" panose="020B0500040200020003" pitchFamily="34" charset="-34"/>
                <a:cs typeface="TH SarabunPSK" panose="020B0500040200020003" pitchFamily="34" charset="-34"/>
              </a:rPr>
              <a:t>การลงทุนภาคเอกชน </a:t>
            </a:r>
            <a:r>
              <a:rPr lang="th-TH" sz="1600" dirty="0">
                <a:solidFill>
                  <a:schemeClr val="tx1"/>
                </a:solidFill>
                <a:latin typeface="TH SarabunPSK" panose="020B0500040200020003" pitchFamily="34" charset="-34"/>
                <a:cs typeface="TH SarabunPSK" panose="020B0500040200020003" pitchFamily="34" charset="-34"/>
              </a:rPr>
              <a:t>ปรับลดลงจากเดือนก่อน ตามการลงทุนหมวดเครื่องจักรและอุปกรณ์</a:t>
            </a:r>
          </a:p>
          <a:p>
            <a:pPr algn="thaiDist"/>
            <a:r>
              <a:rPr lang="th-TH" sz="1600" b="1" dirty="0">
                <a:solidFill>
                  <a:srgbClr val="FF0000"/>
                </a:solidFill>
                <a:latin typeface="TH SarabunPSK" panose="020B0500040200020003" pitchFamily="34" charset="-34"/>
                <a:cs typeface="TH SarabunPSK" panose="020B0500040200020003" pitchFamily="34" charset="-34"/>
              </a:rPr>
              <a:t>การบริโภคภาคเอกชน </a:t>
            </a:r>
            <a:r>
              <a:rPr lang="th-TH" sz="1600" dirty="0">
                <a:solidFill>
                  <a:schemeClr val="tx1"/>
                </a:solidFill>
                <a:latin typeface="TH SarabunPSK" panose="020B0500040200020003" pitchFamily="34" charset="-34"/>
                <a:cs typeface="TH SarabunPSK" panose="020B0500040200020003" pitchFamily="34" charset="-34"/>
              </a:rPr>
              <a:t>ปรับลดลงจากเดือนก่อนในทุกหมวดการใช้จ่าย เนื่องจากการแพร่ระบาดระลอกสามของ </a:t>
            </a:r>
            <a:r>
              <a:rPr lang="en-US" sz="1600" dirty="0">
                <a:solidFill>
                  <a:schemeClr val="tx1"/>
                </a:solidFill>
                <a:latin typeface="TH SarabunPSK" panose="020B0500040200020003" pitchFamily="34" charset="-34"/>
                <a:cs typeface="TH SarabunPSK" panose="020B0500040200020003" pitchFamily="34" charset="-34"/>
              </a:rPr>
              <a:t>COVID-19 </a:t>
            </a:r>
            <a:r>
              <a:rPr lang="th-TH" sz="1600" dirty="0">
                <a:solidFill>
                  <a:schemeClr val="tx1"/>
                </a:solidFill>
                <a:latin typeface="TH SarabunPSK" panose="020B0500040200020003" pitchFamily="34" charset="-34"/>
                <a:cs typeface="TH SarabunPSK" panose="020B0500040200020003" pitchFamily="34" charset="-34"/>
              </a:rPr>
              <a:t>และมาตรการควบคุมการระบาดที่เข้มงวดขึ้น</a:t>
            </a:r>
          </a:p>
        </p:txBody>
      </p:sp>
      <p:pic>
        <p:nvPicPr>
          <p:cNvPr id="6" name="Picture 5" descr="Table&#10;&#10;Description automatically generated">
            <a:extLst>
              <a:ext uri="{FF2B5EF4-FFF2-40B4-BE49-F238E27FC236}">
                <a16:creationId xmlns:a16="http://schemas.microsoft.com/office/drawing/2014/main" id="{277F6AFF-3E44-41CB-97C2-D8476BE22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219" y="3896607"/>
            <a:ext cx="3751919" cy="2073429"/>
          </a:xfrm>
          <a:prstGeom prst="rect">
            <a:avLst/>
          </a:prstGeom>
        </p:spPr>
      </p:pic>
      <p:pic>
        <p:nvPicPr>
          <p:cNvPr id="11" name="Picture 10" descr="Table&#10;&#10;Description automatically generated">
            <a:extLst>
              <a:ext uri="{FF2B5EF4-FFF2-40B4-BE49-F238E27FC236}">
                <a16:creationId xmlns:a16="http://schemas.microsoft.com/office/drawing/2014/main" id="{C2BC8E80-CDB2-42F0-9409-02D107F315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2219" y="6302822"/>
            <a:ext cx="3751919" cy="2190750"/>
          </a:xfrm>
          <a:prstGeom prst="rect">
            <a:avLst/>
          </a:prstGeom>
        </p:spPr>
      </p:pic>
      <p:sp>
        <p:nvSpPr>
          <p:cNvPr id="26" name="Rectangle 25">
            <a:extLst>
              <a:ext uri="{FF2B5EF4-FFF2-40B4-BE49-F238E27FC236}">
                <a16:creationId xmlns:a16="http://schemas.microsoft.com/office/drawing/2014/main" id="{4DB40913-CB59-442D-9DC7-099EC912CD51}"/>
              </a:ext>
            </a:extLst>
          </p:cNvPr>
          <p:cNvSpPr/>
          <p:nvPr/>
        </p:nvSpPr>
        <p:spPr>
          <a:xfrm>
            <a:off x="4724400" y="4361500"/>
            <a:ext cx="304800" cy="140806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E4F055-4DC8-4A59-8774-3C01C6066BD0}"/>
              </a:ext>
            </a:extLst>
          </p:cNvPr>
          <p:cNvSpPr/>
          <p:nvPr/>
        </p:nvSpPr>
        <p:spPr>
          <a:xfrm>
            <a:off x="4724400" y="6781799"/>
            <a:ext cx="283436" cy="140017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726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0311" y="8754712"/>
            <a:ext cx="504825" cy="2652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i="1" dirty="0">
                <a:ln w="11430"/>
                <a:solidFill>
                  <a:schemeClr val="tx1"/>
                </a:solidFill>
                <a:latin typeface="TH SarabunPSK" panose="020B0500040200020003" pitchFamily="34" charset="-34"/>
                <a:cs typeface="TH SarabunPSK" panose="020B0500040200020003" pitchFamily="34" charset="-34"/>
              </a:rPr>
              <a:t>5</a:t>
            </a:r>
            <a:endParaRPr lang="th-TH" sz="2000" b="1" i="1" dirty="0">
              <a:ln w="11430"/>
              <a:solidFill>
                <a:schemeClr val="tx1"/>
              </a:solidFill>
              <a:latin typeface="TH SarabunPSK" panose="020B0500040200020003" pitchFamily="34" charset="-34"/>
              <a:cs typeface="TH SarabunPSK" panose="020B0500040200020003" pitchFamily="34" charset="-34"/>
            </a:endParaRPr>
          </a:p>
        </p:txBody>
      </p:sp>
      <p:sp>
        <p:nvSpPr>
          <p:cNvPr id="5" name="Rounded Rectangle 4"/>
          <p:cNvSpPr/>
          <p:nvPr/>
        </p:nvSpPr>
        <p:spPr>
          <a:xfrm>
            <a:off x="152402" y="640902"/>
            <a:ext cx="6497653" cy="8122098"/>
          </a:xfrm>
          <a:prstGeom prst="roundRect">
            <a:avLst>
              <a:gd name="adj" fmla="val 63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TH SarabunPSK" panose="020B0500040200020003" pitchFamily="34" charset="-34"/>
                <a:cs typeface="TH SarabunPSK" panose="020B0500040200020003" pitchFamily="34" charset="-34"/>
              </a:rPr>
              <a:t>ตัวชี้วัดทางเศรษฐกิจที่ส่งสัญญาณบวกและต่ออุตสาหกรรมเครื่องจักรกลไทย</a:t>
            </a:r>
            <a:endParaRPr lang="en-US" b="1" dirty="0">
              <a:latin typeface="TH SarabunPSK" panose="020B0500040200020003" pitchFamily="34" charset="-34"/>
              <a:cs typeface="TH SarabunPSK" panose="020B0500040200020003" pitchFamily="34" charset="-34"/>
            </a:endParaRPr>
          </a:p>
        </p:txBody>
      </p:sp>
      <p:sp>
        <p:nvSpPr>
          <p:cNvPr id="12" name="Text Box 23">
            <a:extLst>
              <a:ext uri="{FF2B5EF4-FFF2-40B4-BE49-F238E27FC236}">
                <a16:creationId xmlns:a16="http://schemas.microsoft.com/office/drawing/2014/main" id="{EE319617-7C67-46A1-8C7D-1FF9F61B47AB}"/>
              </a:ext>
            </a:extLst>
          </p:cNvPr>
          <p:cNvSpPr txBox="1">
            <a:spLocks noChangeArrowheads="1" noChangeShapeType="1"/>
          </p:cNvSpPr>
          <p:nvPr/>
        </p:nvSpPr>
        <p:spPr bwMode="auto">
          <a:xfrm>
            <a:off x="-76200" y="124053"/>
            <a:ext cx="6934200" cy="57912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th-TH" sz="3500" b="1" i="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rPr>
              <a:t>ภาวะเศรษฐกิจไทย เดือนเมษายนปี 256</a:t>
            </a:r>
            <a:r>
              <a:rPr lang="en-US" sz="3500" b="1" i="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rPr>
              <a:t>4</a:t>
            </a:r>
            <a:endParaRPr lang="th-TH" sz="3500" b="1" i="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endParaRPr>
          </a:p>
        </p:txBody>
      </p:sp>
      <p:sp>
        <p:nvSpPr>
          <p:cNvPr id="8" name="TextBox 7">
            <a:extLst>
              <a:ext uri="{FF2B5EF4-FFF2-40B4-BE49-F238E27FC236}">
                <a16:creationId xmlns:a16="http://schemas.microsoft.com/office/drawing/2014/main" id="{2A4147F9-93B4-4118-965D-2A6DBDA38DE4}"/>
              </a:ext>
            </a:extLst>
          </p:cNvPr>
          <p:cNvSpPr txBox="1"/>
          <p:nvPr/>
        </p:nvSpPr>
        <p:spPr>
          <a:xfrm>
            <a:off x="207947" y="8763000"/>
            <a:ext cx="6192853" cy="307777"/>
          </a:xfrm>
          <a:prstGeom prst="rect">
            <a:avLst/>
          </a:prstGeom>
          <a:noFill/>
        </p:spPr>
        <p:txBody>
          <a:bodyPr wrap="square" rtlCol="0">
            <a:spAutoFit/>
          </a:bodyPr>
          <a:lstStyle/>
          <a:p>
            <a:r>
              <a:rPr lang="th-TH" sz="1400" dirty="0">
                <a:solidFill>
                  <a:prstClr val="black"/>
                </a:solidFill>
                <a:latin typeface="TH SarabunPSK" panose="020B0500040200020003" pitchFamily="34" charset="-34"/>
                <a:cs typeface="TH SarabunPSK" panose="020B0500040200020003" pitchFamily="34" charset="-34"/>
              </a:rPr>
              <a:t>ที่มา </a:t>
            </a:r>
            <a:r>
              <a:rPr lang="en-US" sz="1400" dirty="0">
                <a:solidFill>
                  <a:prstClr val="black"/>
                </a:solidFill>
                <a:latin typeface="TH SarabunPSK" panose="020B0500040200020003" pitchFamily="34" charset="-34"/>
                <a:cs typeface="TH SarabunPSK" panose="020B0500040200020003" pitchFamily="34" charset="-34"/>
              </a:rPr>
              <a:t>: </a:t>
            </a:r>
            <a:r>
              <a:rPr lang="th-TH" sz="1400" dirty="0">
                <a:solidFill>
                  <a:prstClr val="black"/>
                </a:solidFill>
                <a:latin typeface="TH SarabunPSK" panose="020B0500040200020003" pitchFamily="34" charset="-34"/>
                <a:cs typeface="TH SarabunPSK" panose="020B0500040200020003" pitchFamily="34" charset="-34"/>
              </a:rPr>
              <a:t>ธนาคารแห่งประเทศไทย</a:t>
            </a:r>
            <a:r>
              <a:rPr lang="en-US" sz="1400" dirty="0">
                <a:solidFill>
                  <a:prstClr val="black"/>
                </a:solidFill>
                <a:latin typeface="TH SarabunPSK" panose="020B0500040200020003" pitchFamily="34" charset="-34"/>
                <a:cs typeface="TH SarabunPSK" panose="020B0500040200020003" pitchFamily="34" charset="-34"/>
              </a:rPr>
              <a:t> </a:t>
            </a:r>
            <a:r>
              <a:rPr lang="th-TH" sz="1200" dirty="0">
                <a:solidFill>
                  <a:prstClr val="black"/>
                </a:solidFill>
                <a:latin typeface="Cordia New" pitchFamily="34" charset="-34"/>
              </a:rPr>
              <a:t>				</a:t>
            </a:r>
            <a:endParaRPr lang="th-TH" sz="1400" dirty="0">
              <a:solidFill>
                <a:prstClr val="black"/>
              </a:solidFill>
              <a:latin typeface="TH SarabunPSK" panose="020B0500040200020003" pitchFamily="34" charset="-34"/>
              <a:cs typeface="TH SarabunPSK" panose="020B0500040200020003" pitchFamily="34" charset="-34"/>
            </a:endParaRPr>
          </a:p>
        </p:txBody>
      </p:sp>
      <p:pic>
        <p:nvPicPr>
          <p:cNvPr id="3" name="Picture 2" descr="Table&#10;&#10;Description automatically generated">
            <a:extLst>
              <a:ext uri="{FF2B5EF4-FFF2-40B4-BE49-F238E27FC236}">
                <a16:creationId xmlns:a16="http://schemas.microsoft.com/office/drawing/2014/main" id="{7D38DEF4-0B73-4075-94DB-02107ABDF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0"/>
            <a:ext cx="3123051" cy="3101363"/>
          </a:xfrm>
          <a:prstGeom prst="rect">
            <a:avLst/>
          </a:prstGeom>
        </p:spPr>
      </p:pic>
      <p:pic>
        <p:nvPicPr>
          <p:cNvPr id="10" name="Picture 9" descr="Table&#10;&#10;Description automatically generated">
            <a:extLst>
              <a:ext uri="{FF2B5EF4-FFF2-40B4-BE49-F238E27FC236}">
                <a16:creationId xmlns:a16="http://schemas.microsoft.com/office/drawing/2014/main" id="{D011A7AE-7E9D-4B4F-A1E8-1DCEE3DBB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914400"/>
            <a:ext cx="3123051" cy="3123051"/>
          </a:xfrm>
          <a:prstGeom prst="rect">
            <a:avLst/>
          </a:prstGeom>
        </p:spPr>
      </p:pic>
      <p:sp>
        <p:nvSpPr>
          <p:cNvPr id="22" name="Rectangle 21">
            <a:extLst>
              <a:ext uri="{FF2B5EF4-FFF2-40B4-BE49-F238E27FC236}">
                <a16:creationId xmlns:a16="http://schemas.microsoft.com/office/drawing/2014/main" id="{71175D2A-6A6B-4BB1-A970-0229D19685B8}"/>
              </a:ext>
            </a:extLst>
          </p:cNvPr>
          <p:cNvSpPr/>
          <p:nvPr/>
        </p:nvSpPr>
        <p:spPr>
          <a:xfrm>
            <a:off x="6146219" y="1600201"/>
            <a:ext cx="290310" cy="1905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46FDF8-B2FA-4C05-8D3A-CA9EA6684551}"/>
              </a:ext>
            </a:extLst>
          </p:cNvPr>
          <p:cNvSpPr/>
          <p:nvPr/>
        </p:nvSpPr>
        <p:spPr>
          <a:xfrm>
            <a:off x="2951146" y="1524000"/>
            <a:ext cx="269910" cy="200889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able&#10;&#10;Description automatically generated">
            <a:extLst>
              <a:ext uri="{FF2B5EF4-FFF2-40B4-BE49-F238E27FC236}">
                <a16:creationId xmlns:a16="http://schemas.microsoft.com/office/drawing/2014/main" id="{5BF680A5-7F85-4177-8A7A-BD735B561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117320"/>
            <a:ext cx="3123051" cy="2658225"/>
          </a:xfrm>
          <a:prstGeom prst="rect">
            <a:avLst/>
          </a:prstGeom>
        </p:spPr>
      </p:pic>
      <p:sp>
        <p:nvSpPr>
          <p:cNvPr id="19" name="Rectangle 18">
            <a:extLst>
              <a:ext uri="{FF2B5EF4-FFF2-40B4-BE49-F238E27FC236}">
                <a16:creationId xmlns:a16="http://schemas.microsoft.com/office/drawing/2014/main" id="{25B6CC2B-FD4C-4D40-9486-2206147627EA}"/>
              </a:ext>
            </a:extLst>
          </p:cNvPr>
          <p:cNvSpPr/>
          <p:nvPr/>
        </p:nvSpPr>
        <p:spPr>
          <a:xfrm>
            <a:off x="2982482" y="4495800"/>
            <a:ext cx="294118" cy="188341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able&#10;&#10;Description automatically generated">
            <a:extLst>
              <a:ext uri="{FF2B5EF4-FFF2-40B4-BE49-F238E27FC236}">
                <a16:creationId xmlns:a16="http://schemas.microsoft.com/office/drawing/2014/main" id="{CFCE8C1F-67A2-4939-BCF5-B907B04A59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999" y="4117319"/>
            <a:ext cx="3123051" cy="1919071"/>
          </a:xfrm>
          <a:prstGeom prst="rect">
            <a:avLst/>
          </a:prstGeom>
        </p:spPr>
      </p:pic>
    </p:spTree>
    <p:extLst>
      <p:ext uri="{BB962C8B-B14F-4D97-AF65-F5344CB8AC3E}">
        <p14:creationId xmlns:p14="http://schemas.microsoft.com/office/powerpoint/2010/main" val="204998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I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3821" y="606827"/>
            <a:ext cx="1143000" cy="87274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1676400"/>
            <a:ext cx="1893460" cy="1417320"/>
          </a:xfrm>
          <a:prstGeom prst="rect">
            <a:avLst/>
          </a:prstGeom>
          <a:noFill/>
          <a:ln w="88900" cap="sq">
            <a:noFill/>
            <a:miter lim="800000"/>
          </a:ln>
          <a:effectLst>
            <a:outerShdw blurRad="55000" dist="18000" dir="5400000" algn="tl" rotWithShape="0">
              <a:srgbClr val="000000">
                <a:alpha val="40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08" y="1752600"/>
            <a:ext cx="2180492" cy="1417320"/>
          </a:xfrm>
          <a:prstGeom prst="rect">
            <a:avLst/>
          </a:prstGeom>
          <a:ln>
            <a:noFill/>
          </a:ln>
          <a:effectLst/>
        </p:spPr>
      </p:pic>
      <p:pic>
        <p:nvPicPr>
          <p:cNvPr id="12" name="Picture 11" descr="64047_pic_1.g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4842" y="1752600"/>
            <a:ext cx="2013358" cy="1371600"/>
          </a:xfrm>
          <a:prstGeom prst="rect">
            <a:avLst/>
          </a:prstGeom>
          <a:effectLst/>
        </p:spPr>
      </p:pic>
      <p:sp>
        <p:nvSpPr>
          <p:cNvPr id="13" name="TextBox 12"/>
          <p:cNvSpPr txBox="1"/>
          <p:nvPr/>
        </p:nvSpPr>
        <p:spPr>
          <a:xfrm>
            <a:off x="304800" y="3276600"/>
            <a:ext cx="6248400" cy="1508105"/>
          </a:xfrm>
          <a:prstGeom prst="rect">
            <a:avLst/>
          </a:prstGeom>
          <a:noFill/>
        </p:spPr>
        <p:txBody>
          <a:bodyPr wrap="square" rtlCol="0">
            <a:spAutoFit/>
          </a:bodyPr>
          <a:lstStyle/>
          <a:p>
            <a:pPr algn="ctr"/>
            <a:r>
              <a:rPr lang="en-US" sz="4400" b="1" dirty="0">
                <a:solidFill>
                  <a:srgbClr val="FF0000"/>
                </a:solidFill>
                <a:latin typeface="KodchiangUPC" panose="02020603050405020304" pitchFamily="18" charset="-34"/>
                <a:cs typeface="KodchiangUPC" panose="02020603050405020304" pitchFamily="18" charset="-34"/>
              </a:rPr>
              <a:t>M</a:t>
            </a:r>
            <a:r>
              <a:rPr lang="en-US" sz="4400" b="1" dirty="0">
                <a:latin typeface="KodchiangUPC" panose="02020603050405020304" pitchFamily="18" charset="-34"/>
                <a:cs typeface="KodchiangUPC" panose="02020603050405020304" pitchFamily="18" charset="-34"/>
              </a:rPr>
              <a:t>achinery </a:t>
            </a:r>
            <a:r>
              <a:rPr lang="en-US" sz="4400" b="1" dirty="0">
                <a:solidFill>
                  <a:srgbClr val="FF0000"/>
                </a:solidFill>
                <a:latin typeface="KodchiangUPC" panose="02020603050405020304" pitchFamily="18" charset="-34"/>
                <a:cs typeface="KodchiangUPC" panose="02020603050405020304" pitchFamily="18" charset="-34"/>
              </a:rPr>
              <a:t>I</a:t>
            </a:r>
            <a:r>
              <a:rPr lang="en-US" sz="4400" b="1" dirty="0">
                <a:latin typeface="KodchiangUPC" panose="02020603050405020304" pitchFamily="18" charset="-34"/>
                <a:cs typeface="KodchiangUPC" panose="02020603050405020304" pitchFamily="18" charset="-34"/>
              </a:rPr>
              <a:t>ntelligence </a:t>
            </a:r>
            <a:r>
              <a:rPr lang="en-US" sz="4400" b="1" dirty="0">
                <a:solidFill>
                  <a:srgbClr val="FF0000"/>
                </a:solidFill>
                <a:latin typeface="KodchiangUPC" panose="02020603050405020304" pitchFamily="18" charset="-34"/>
                <a:cs typeface="KodchiangUPC" panose="02020603050405020304" pitchFamily="18" charset="-34"/>
              </a:rPr>
              <a:t>U</a:t>
            </a:r>
            <a:r>
              <a:rPr lang="en-US" sz="4400" b="1" dirty="0">
                <a:latin typeface="KodchiangUPC" panose="02020603050405020304" pitchFamily="18" charset="-34"/>
                <a:cs typeface="KodchiangUPC" panose="02020603050405020304" pitchFamily="18" charset="-34"/>
              </a:rPr>
              <a:t>nit </a:t>
            </a:r>
            <a:r>
              <a:rPr lang="en-US" sz="4400" b="1" dirty="0">
                <a:solidFill>
                  <a:srgbClr val="FF0000"/>
                </a:solidFill>
                <a:latin typeface="KodchiangUPC" panose="02020603050405020304" pitchFamily="18" charset="-34"/>
                <a:cs typeface="KodchiangUPC" panose="02020603050405020304" pitchFamily="18" charset="-34"/>
              </a:rPr>
              <a:t>(MIU)</a:t>
            </a:r>
          </a:p>
          <a:p>
            <a:pPr algn="ctr"/>
            <a:endParaRPr lang="en-US" sz="1400" b="1" dirty="0">
              <a:solidFill>
                <a:srgbClr val="FF0000"/>
              </a:solidFill>
              <a:latin typeface="TH SarabunPSK" panose="020B0500040200020003" pitchFamily="34" charset="-34"/>
              <a:cs typeface="TH SarabunPSK" panose="020B0500040200020003" pitchFamily="34" charset="-34"/>
            </a:endParaRPr>
          </a:p>
          <a:p>
            <a:pPr algn="ctr"/>
            <a:r>
              <a:rPr lang="th-TH" sz="3400" b="1" dirty="0">
                <a:latin typeface="KodchiangUPC" panose="02020603050405020304" pitchFamily="18" charset="-34"/>
                <a:cs typeface="KodchiangUPC" panose="02020603050405020304" pitchFamily="18" charset="-34"/>
              </a:rPr>
              <a:t>ศูนย์ข้อมูลเชิงลึกอุตสาหกรรมเครื่องจักรกล</a:t>
            </a:r>
            <a:endParaRPr lang="th-TH" sz="3400" b="1" dirty="0">
              <a:solidFill>
                <a:srgbClr val="C00000"/>
              </a:solidFill>
              <a:latin typeface="KodchiangUPC" panose="02020603050405020304" pitchFamily="18" charset="-34"/>
              <a:cs typeface="KodchiangUPC" panose="02020603050405020304" pitchFamily="18" charset="-34"/>
            </a:endParaRPr>
          </a:p>
        </p:txBody>
      </p:sp>
      <p:sp>
        <p:nvSpPr>
          <p:cNvPr id="14" name="TextBox 13"/>
          <p:cNvSpPr txBox="1"/>
          <p:nvPr/>
        </p:nvSpPr>
        <p:spPr>
          <a:xfrm>
            <a:off x="0" y="4823937"/>
            <a:ext cx="6858000" cy="830997"/>
          </a:xfrm>
          <a:prstGeom prst="rect">
            <a:avLst/>
          </a:prstGeom>
          <a:noFill/>
        </p:spPr>
        <p:txBody>
          <a:bodyPr wrap="square" rtlCol="0">
            <a:spAutoFit/>
          </a:bodyPr>
          <a:lstStyle/>
          <a:p>
            <a:pPr algn="ctr" defTabSz="365751"/>
            <a:r>
              <a:rPr lang="th-TH" sz="1600" dirty="0">
                <a:latin typeface="TH SarabunPSK" pitchFamily="34" charset="-34"/>
                <a:cs typeface="TH SarabunPSK" pitchFamily="34" charset="-34"/>
              </a:rPr>
              <a:t>มุ่งเน้นการบูรณาการข้อมูลเพื่อสร้างประโยชน์ของข้อมูลต่อการดำเนินธุรกิจในอุตสาหกรรมเครื่องจักรกลให้เพิ่มมากขึ้น</a:t>
            </a:r>
            <a:endParaRPr lang="en-GB" sz="1600" dirty="0">
              <a:latin typeface="TH SarabunPSK" pitchFamily="34" charset="-34"/>
              <a:cs typeface="TH SarabunPSK" pitchFamily="34" charset="-34"/>
            </a:endParaRPr>
          </a:p>
          <a:p>
            <a:pPr algn="ctr" defTabSz="365751"/>
            <a:r>
              <a:rPr lang="th-TH" sz="1600" dirty="0">
                <a:latin typeface="TH SarabunPSK" pitchFamily="34" charset="-34"/>
                <a:cs typeface="TH SarabunPSK" pitchFamily="34" charset="-34"/>
              </a:rPr>
              <a:t>เพื่อให้ยุทธศาสตร์การพัฒนาอุตสาหกกรรมเครื่องจักรกลสามารถเชื่อมโยงกับภาคการเกษตรและอุตสาหกรรมได้อย่างมีประสิทธิภาพและเกิดประสิทธิผลสูงสุด</a:t>
            </a:r>
          </a:p>
        </p:txBody>
      </p:sp>
      <p:sp>
        <p:nvSpPr>
          <p:cNvPr id="16" name="TextBox 15"/>
          <p:cNvSpPr txBox="1"/>
          <p:nvPr/>
        </p:nvSpPr>
        <p:spPr>
          <a:xfrm>
            <a:off x="158870" y="7572680"/>
            <a:ext cx="3745340" cy="1200329"/>
          </a:xfrm>
          <a:prstGeom prst="rect">
            <a:avLst/>
          </a:prstGeom>
          <a:noFill/>
        </p:spPr>
        <p:txBody>
          <a:bodyPr wrap="square" rtlCol="0">
            <a:spAutoFit/>
          </a:bodyPr>
          <a:lstStyle/>
          <a:p>
            <a:r>
              <a:rPr lang="th-TH" sz="1600" b="1" dirty="0">
                <a:solidFill>
                  <a:srgbClr val="C00000"/>
                </a:solidFill>
                <a:latin typeface="TH SarabunPSK" pitchFamily="34" charset="-34"/>
                <a:cs typeface="TH SarabunPSK" pitchFamily="34" charset="-34"/>
              </a:rPr>
              <a:t>ศูนย์วิเคราะห์ข้อมูลเชิงลึกอุตสาหกรรมเครื่องจักรกล </a:t>
            </a:r>
          </a:p>
          <a:p>
            <a:r>
              <a:rPr lang="th-TH" sz="1400" dirty="0">
                <a:latin typeface="TH SarabunPSK" pitchFamily="34" charset="-34"/>
                <a:cs typeface="TH SarabunPSK" pitchFamily="34" charset="-34"/>
              </a:rPr>
              <a:t>สถาบันเหล็กและเหล็กกล้าแห่งประเทศไทย</a:t>
            </a:r>
          </a:p>
          <a:p>
            <a:r>
              <a:rPr lang="th-TH" sz="1400" dirty="0">
                <a:latin typeface="TH SarabunPSK" pitchFamily="34" charset="-34"/>
                <a:cs typeface="TH SarabunPSK" pitchFamily="34" charset="-34"/>
              </a:rPr>
              <a:t>อาคารสำนักพัฒนาอุตสาหกรรมรายสาขา ชั้น 1-2 ซอยตรีมิตร </a:t>
            </a:r>
            <a:endParaRPr lang="en-GB" sz="1400" dirty="0">
              <a:latin typeface="TH SarabunPSK" pitchFamily="34" charset="-34"/>
              <a:cs typeface="TH SarabunPSK" pitchFamily="34" charset="-34"/>
            </a:endParaRPr>
          </a:p>
          <a:p>
            <a:r>
              <a:rPr lang="th-TH" sz="1400" dirty="0">
                <a:latin typeface="TH SarabunPSK" pitchFamily="34" charset="-34"/>
                <a:cs typeface="TH SarabunPSK" pitchFamily="34" charset="-34"/>
              </a:rPr>
              <a:t>ถ.พระราม 4 แขวงพระโขนง เขตคลองเตย กรุงเทพฯ 10110</a:t>
            </a:r>
          </a:p>
          <a:p>
            <a:r>
              <a:rPr lang="th-TH" sz="1400" dirty="0">
                <a:latin typeface="TH SarabunPSK" pitchFamily="34" charset="-34"/>
                <a:cs typeface="TH SarabunPSK" pitchFamily="34" charset="-34"/>
              </a:rPr>
              <a:t>โทรศัพท์ </a:t>
            </a:r>
            <a:r>
              <a:rPr lang="en-US" sz="1400" dirty="0">
                <a:latin typeface="TH SarabunPSK" pitchFamily="34" charset="-34"/>
                <a:cs typeface="TH SarabunPSK" pitchFamily="34" charset="-34"/>
              </a:rPr>
              <a:t>: 02-712-4402-7</a:t>
            </a:r>
            <a:endParaRPr lang="th-TH" sz="1400" dirty="0">
              <a:latin typeface="TH SarabunPSK" pitchFamily="34" charset="-34"/>
              <a:cs typeface="TH SarabunPSK" pitchFamily="34" charset="-34"/>
            </a:endParaRPr>
          </a:p>
        </p:txBody>
      </p:sp>
      <p:sp>
        <p:nvSpPr>
          <p:cNvPr id="19" name="Rectangle 18"/>
          <p:cNvSpPr/>
          <p:nvPr/>
        </p:nvSpPr>
        <p:spPr>
          <a:xfrm>
            <a:off x="2932104" y="8395128"/>
            <a:ext cx="1563421" cy="338554"/>
          </a:xfrm>
          <a:prstGeom prst="rect">
            <a:avLst/>
          </a:prstGeom>
        </p:spPr>
        <p:txBody>
          <a:bodyPr wrap="square">
            <a:spAutoFit/>
          </a:bodyPr>
          <a:lstStyle/>
          <a:p>
            <a:pPr algn="ctr"/>
            <a:r>
              <a:rPr lang="en-US" sz="1600" b="1" dirty="0">
                <a:latin typeface="TH SarabunPSK" pitchFamily="34" charset="-34"/>
                <a:cs typeface="TH SarabunPSK" pitchFamily="34" charset="-34"/>
              </a:rPr>
              <a:t>http://miu.isit.or.th</a:t>
            </a:r>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4800" y="5943600"/>
            <a:ext cx="6248400" cy="1714500"/>
          </a:xfrm>
          <a:prstGeom prst="rect">
            <a:avLst/>
          </a:prstGeom>
        </p:spPr>
      </p:pic>
      <p:pic>
        <p:nvPicPr>
          <p:cNvPr id="15" name="Picture 14"/>
          <p:cNvPicPr>
            <a:picLocks noChangeAspect="1"/>
          </p:cNvPicPr>
          <p:nvPr/>
        </p:nvPicPr>
        <p:blipFill>
          <a:blip r:embed="rId7"/>
          <a:stretch>
            <a:fillRect/>
          </a:stretch>
        </p:blipFill>
        <p:spPr>
          <a:xfrm>
            <a:off x="3290809" y="7672775"/>
            <a:ext cx="846012" cy="840335"/>
          </a:xfrm>
          <a:prstGeom prst="rect">
            <a:avLst/>
          </a:prstGeom>
        </p:spPr>
      </p:pic>
      <p:pic>
        <p:nvPicPr>
          <p:cNvPr id="18" name="Picture 17" descr="logo_miu.png">
            <a:extLst>
              <a:ext uri="{FF2B5EF4-FFF2-40B4-BE49-F238E27FC236}">
                <a16:creationId xmlns:a16="http://schemas.microsoft.com/office/drawing/2014/main" id="{45BACD3A-F99C-4261-9751-EFDAB075AAC9}"/>
              </a:ext>
            </a:extLst>
          </p:cNvPr>
          <p:cNvPicPr>
            <a:picLocks noChangeAspect="1"/>
          </p:cNvPicPr>
          <p:nvPr/>
        </p:nvPicPr>
        <p:blipFill>
          <a:blip r:embed="rId8"/>
          <a:stretch>
            <a:fillRect/>
          </a:stretch>
        </p:blipFill>
        <p:spPr>
          <a:xfrm>
            <a:off x="4287913" y="7707285"/>
            <a:ext cx="2379133" cy="1016539"/>
          </a:xfrm>
          <a:prstGeom prst="rect">
            <a:avLst/>
          </a:prstGeom>
        </p:spPr>
      </p:pic>
      <p:sp>
        <p:nvSpPr>
          <p:cNvPr id="20" name="Text Box 23">
            <a:extLst>
              <a:ext uri="{FF2B5EF4-FFF2-40B4-BE49-F238E27FC236}">
                <a16:creationId xmlns:a16="http://schemas.microsoft.com/office/drawing/2014/main" id="{76F41B0B-8A92-4AA3-88A8-7F0E2A9211C4}"/>
              </a:ext>
            </a:extLst>
          </p:cNvPr>
          <p:cNvSpPr txBox="1">
            <a:spLocks noChangeArrowheads="1" noChangeShapeType="1"/>
          </p:cNvSpPr>
          <p:nvPr/>
        </p:nvSpPr>
        <p:spPr bwMode="auto">
          <a:xfrm>
            <a:off x="90854" y="134387"/>
            <a:ext cx="6934200" cy="57912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th-TH" sz="3500" b="1" i="1" dirty="0">
                <a:solidFill>
                  <a:srgbClr val="006666"/>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rPr>
              <a:t>รายงานสภาวะอุตสาหกรรมเครื่องจักรกล</a:t>
            </a:r>
          </a:p>
        </p:txBody>
      </p:sp>
      <p:pic>
        <p:nvPicPr>
          <p:cNvPr id="17" name="Picture 13" descr="LOGO ISIT.jpg">
            <a:extLst>
              <a:ext uri="{FF2B5EF4-FFF2-40B4-BE49-F238E27FC236}">
                <a16:creationId xmlns:a16="http://schemas.microsoft.com/office/drawing/2014/main" id="{A133AF30-E1A6-458F-9764-F702FD8CCBA1}"/>
              </a:ext>
            </a:extLst>
          </p:cNvPr>
          <p:cNvPicPr>
            <a:picLocks noChangeAspect="1"/>
          </p:cNvPicPr>
          <p:nvPr/>
        </p:nvPicPr>
        <p:blipFill>
          <a:blip r:embed="rId9" cstate="print"/>
          <a:srcRect/>
          <a:stretch>
            <a:fillRect/>
          </a:stretch>
        </p:blipFill>
        <p:spPr bwMode="auto">
          <a:xfrm>
            <a:off x="304800" y="677231"/>
            <a:ext cx="2537102" cy="618612"/>
          </a:xfrm>
          <a:prstGeom prst="rect">
            <a:avLst/>
          </a:prstGeom>
          <a:noFill/>
          <a:ln w="9525">
            <a:noFill/>
            <a:miter lim="800000"/>
            <a:headEnd/>
            <a:tailEnd/>
          </a:ln>
          <a:effectLst>
            <a:softEdge rad="127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0311" y="8754712"/>
            <a:ext cx="504825" cy="2652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i="1" dirty="0">
                <a:ln w="11430"/>
                <a:solidFill>
                  <a:schemeClr val="tx1"/>
                </a:solidFill>
                <a:latin typeface="TH SarabunPSK" panose="020B0500040200020003" pitchFamily="34" charset="-34"/>
                <a:cs typeface="TH SarabunPSK" panose="020B0500040200020003" pitchFamily="34" charset="-34"/>
              </a:rPr>
              <a:t>7</a:t>
            </a:r>
            <a:endParaRPr lang="th-TH" sz="2000" b="1" i="1" dirty="0">
              <a:ln w="11430"/>
              <a:solidFill>
                <a:schemeClr val="tx1"/>
              </a:solidFill>
              <a:latin typeface="TH SarabunPSK" panose="020B0500040200020003" pitchFamily="34" charset="-34"/>
              <a:cs typeface="TH SarabunPSK" panose="020B0500040200020003" pitchFamily="34" charset="-34"/>
            </a:endParaRPr>
          </a:p>
        </p:txBody>
      </p:sp>
      <p:sp>
        <p:nvSpPr>
          <p:cNvPr id="5" name="Rounded Rectangle 4"/>
          <p:cNvSpPr/>
          <p:nvPr/>
        </p:nvSpPr>
        <p:spPr>
          <a:xfrm>
            <a:off x="152402" y="640902"/>
            <a:ext cx="6497653" cy="8122098"/>
          </a:xfrm>
          <a:prstGeom prst="roundRect">
            <a:avLst>
              <a:gd name="adj" fmla="val 63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TH SarabunPSK" panose="020B0500040200020003" pitchFamily="34" charset="-34"/>
                <a:cs typeface="TH SarabunPSK" panose="020B0500040200020003" pitchFamily="34" charset="-34"/>
              </a:rPr>
              <a:t>ตัวชี้วัดทางเศรษฐกิจที่ส่งสัญญาณบวกและต่ออุตสาหกรรมเครื่องจักรกลไทย</a:t>
            </a:r>
            <a:endParaRPr lang="en-US" b="1" dirty="0">
              <a:latin typeface="TH SarabunPSK" panose="020B0500040200020003" pitchFamily="34" charset="-34"/>
              <a:cs typeface="TH SarabunPSK" panose="020B0500040200020003" pitchFamily="34" charset="-34"/>
            </a:endParaRPr>
          </a:p>
        </p:txBody>
      </p:sp>
      <p:sp>
        <p:nvSpPr>
          <p:cNvPr id="12" name="Text Box 23">
            <a:extLst>
              <a:ext uri="{FF2B5EF4-FFF2-40B4-BE49-F238E27FC236}">
                <a16:creationId xmlns:a16="http://schemas.microsoft.com/office/drawing/2014/main" id="{EE319617-7C67-46A1-8C7D-1FF9F61B47AB}"/>
              </a:ext>
            </a:extLst>
          </p:cNvPr>
          <p:cNvSpPr txBox="1">
            <a:spLocks noChangeArrowheads="1" noChangeShapeType="1"/>
          </p:cNvSpPr>
          <p:nvPr/>
        </p:nvSpPr>
        <p:spPr bwMode="auto">
          <a:xfrm>
            <a:off x="-76200" y="124053"/>
            <a:ext cx="6934200" cy="57912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th-TH" sz="3000" b="1" i="1" dirty="0">
                <a:solidFill>
                  <a:srgbClr val="7030A0"/>
                </a:solidFill>
                <a:effectLst>
                  <a:outerShdw blurRad="38100" dist="38100" dir="2700000" algn="tl">
                    <a:srgbClr val="000000">
                      <a:alpha val="43137"/>
                    </a:srgbClr>
                  </a:outerShdw>
                </a:effectLst>
                <a:latin typeface="KodchiangUPC" panose="02020603050405020304" pitchFamily="18" charset="-34"/>
                <a:ea typeface="Tahoma" panose="020B0604030504040204" pitchFamily="34" charset="0"/>
                <a:cs typeface="KodchiangUPC" panose="02020603050405020304" pitchFamily="18" charset="-34"/>
              </a:rPr>
              <a:t>ภาวะอุตสาหกรรมเครื่องจักรกล เดือนเมษายนปี 2564</a:t>
            </a:r>
          </a:p>
        </p:txBody>
      </p:sp>
      <p:graphicFrame>
        <p:nvGraphicFramePr>
          <p:cNvPr id="10" name="Table 9">
            <a:extLst>
              <a:ext uri="{FF2B5EF4-FFF2-40B4-BE49-F238E27FC236}">
                <a16:creationId xmlns:a16="http://schemas.microsoft.com/office/drawing/2014/main" id="{8A3236ED-C4C3-4E01-B775-1D8DBD5A30BF}"/>
              </a:ext>
            </a:extLst>
          </p:cNvPr>
          <p:cNvGraphicFramePr>
            <a:graphicFrameLocks noGrp="1"/>
          </p:cNvGraphicFramePr>
          <p:nvPr>
            <p:extLst>
              <p:ext uri="{D42A27DB-BD31-4B8C-83A1-F6EECF244321}">
                <p14:modId xmlns:p14="http://schemas.microsoft.com/office/powerpoint/2010/main" val="606619584"/>
              </p:ext>
            </p:extLst>
          </p:nvPr>
        </p:nvGraphicFramePr>
        <p:xfrm>
          <a:off x="571507" y="762000"/>
          <a:ext cx="5905493" cy="1824795"/>
        </p:xfrm>
        <a:graphic>
          <a:graphicData uri="http://schemas.openxmlformats.org/drawingml/2006/table">
            <a:tbl>
              <a:tblPr>
                <a:tableStyleId>{5940675A-B579-460E-94D1-54222C63F5DA}</a:tableStyleId>
              </a:tblPr>
              <a:tblGrid>
                <a:gridCol w="743789">
                  <a:extLst>
                    <a:ext uri="{9D8B030D-6E8A-4147-A177-3AD203B41FA5}">
                      <a16:colId xmlns:a16="http://schemas.microsoft.com/office/drawing/2014/main" val="20000"/>
                    </a:ext>
                  </a:extLst>
                </a:gridCol>
                <a:gridCol w="430142">
                  <a:extLst>
                    <a:ext uri="{9D8B030D-6E8A-4147-A177-3AD203B41FA5}">
                      <a16:colId xmlns:a16="http://schemas.microsoft.com/office/drawing/2014/main" val="20001"/>
                    </a:ext>
                  </a:extLst>
                </a:gridCol>
                <a:gridCol w="430142">
                  <a:extLst>
                    <a:ext uri="{9D8B030D-6E8A-4147-A177-3AD203B41FA5}">
                      <a16:colId xmlns:a16="http://schemas.microsoft.com/office/drawing/2014/main" val="20002"/>
                    </a:ext>
                  </a:extLst>
                </a:gridCol>
                <a:gridCol w="430142">
                  <a:extLst>
                    <a:ext uri="{9D8B030D-6E8A-4147-A177-3AD203B41FA5}">
                      <a16:colId xmlns:a16="http://schemas.microsoft.com/office/drawing/2014/main" val="20003"/>
                    </a:ext>
                  </a:extLst>
                </a:gridCol>
                <a:gridCol w="430142">
                  <a:extLst>
                    <a:ext uri="{9D8B030D-6E8A-4147-A177-3AD203B41FA5}">
                      <a16:colId xmlns:a16="http://schemas.microsoft.com/office/drawing/2014/main" val="20004"/>
                    </a:ext>
                  </a:extLst>
                </a:gridCol>
                <a:gridCol w="430142">
                  <a:extLst>
                    <a:ext uri="{9D8B030D-6E8A-4147-A177-3AD203B41FA5}">
                      <a16:colId xmlns:a16="http://schemas.microsoft.com/office/drawing/2014/main" val="20005"/>
                    </a:ext>
                  </a:extLst>
                </a:gridCol>
                <a:gridCol w="430142">
                  <a:extLst>
                    <a:ext uri="{9D8B030D-6E8A-4147-A177-3AD203B41FA5}">
                      <a16:colId xmlns:a16="http://schemas.microsoft.com/office/drawing/2014/main" val="20006"/>
                    </a:ext>
                  </a:extLst>
                </a:gridCol>
                <a:gridCol w="430142">
                  <a:extLst>
                    <a:ext uri="{9D8B030D-6E8A-4147-A177-3AD203B41FA5}">
                      <a16:colId xmlns:a16="http://schemas.microsoft.com/office/drawing/2014/main" val="20007"/>
                    </a:ext>
                  </a:extLst>
                </a:gridCol>
                <a:gridCol w="430142">
                  <a:extLst>
                    <a:ext uri="{9D8B030D-6E8A-4147-A177-3AD203B41FA5}">
                      <a16:colId xmlns:a16="http://schemas.microsoft.com/office/drawing/2014/main" val="20008"/>
                    </a:ext>
                  </a:extLst>
                </a:gridCol>
                <a:gridCol w="430142">
                  <a:extLst>
                    <a:ext uri="{9D8B030D-6E8A-4147-A177-3AD203B41FA5}">
                      <a16:colId xmlns:a16="http://schemas.microsoft.com/office/drawing/2014/main" val="20009"/>
                    </a:ext>
                  </a:extLst>
                </a:gridCol>
                <a:gridCol w="430142">
                  <a:extLst>
                    <a:ext uri="{9D8B030D-6E8A-4147-A177-3AD203B41FA5}">
                      <a16:colId xmlns:a16="http://schemas.microsoft.com/office/drawing/2014/main" val="20010"/>
                    </a:ext>
                  </a:extLst>
                </a:gridCol>
                <a:gridCol w="430142">
                  <a:extLst>
                    <a:ext uri="{9D8B030D-6E8A-4147-A177-3AD203B41FA5}">
                      <a16:colId xmlns:a16="http://schemas.microsoft.com/office/drawing/2014/main" val="20011"/>
                    </a:ext>
                  </a:extLst>
                </a:gridCol>
                <a:gridCol w="430142">
                  <a:extLst>
                    <a:ext uri="{9D8B030D-6E8A-4147-A177-3AD203B41FA5}">
                      <a16:colId xmlns:a16="http://schemas.microsoft.com/office/drawing/2014/main" val="20012"/>
                    </a:ext>
                  </a:extLst>
                </a:gridCol>
              </a:tblGrid>
              <a:tr h="260685">
                <a:tc>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Mill</a:t>
                      </a:r>
                      <a:r>
                        <a:rPr lang="en-US" sz="1400" b="1" u="none" strike="noStrike" baseline="0" dirty="0">
                          <a:effectLst/>
                          <a:latin typeface="TH SarabunPSK" panose="020B0500040200020003" pitchFamily="34" charset="-34"/>
                          <a:cs typeface="TH SarabunPSK" panose="020B0500040200020003" pitchFamily="34" charset="-34"/>
                        </a:rPr>
                        <a:t> Baht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Jan</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Feb</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Mar</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Apr</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May</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Jun</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Jul</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Aug</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Sep</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Oct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Nov</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Dec</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4">
                        <a:lumMod val="40000"/>
                        <a:lumOff val="60000"/>
                      </a:schemeClr>
                    </a:solidFill>
                  </a:tcPr>
                </a:tc>
                <a:extLst>
                  <a:ext uri="{0D108BD9-81ED-4DB2-BD59-A6C34878D82A}">
                    <a16:rowId xmlns:a16="http://schemas.microsoft.com/office/drawing/2014/main" val="10000"/>
                  </a:ext>
                </a:extLst>
              </a:tr>
              <a:tr h="260685">
                <a:tc gridSpan="13">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Import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rgbClr val="FFFF99"/>
                    </a:solidFill>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extLst>
                  <a:ext uri="{0D108BD9-81ED-4DB2-BD59-A6C34878D82A}">
                    <a16:rowId xmlns:a16="http://schemas.microsoft.com/office/drawing/2014/main" val="10001"/>
                  </a:ext>
                </a:extLst>
              </a:tr>
              <a:tr h="26068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2563</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46,500</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27,665</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34,113</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33,252</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26,113</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29,088</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29,321</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32,694</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34,006</a:t>
                      </a:r>
                    </a:p>
                  </a:txBody>
                  <a:tcPr marL="0" marR="0" marT="0" marB="0" anchor="ctr"/>
                </a:tc>
                <a:tc>
                  <a:txBody>
                    <a:bodyPr/>
                    <a:lstStyle/>
                    <a:p>
                      <a:pPr algn="ctr" fontAlgn="b"/>
                      <a:r>
                        <a:rPr lang="th-TH" sz="1400" b="0" i="0" u="none" strike="noStrike" kern="1200" dirty="0">
                          <a:solidFill>
                            <a:srgbClr val="000000"/>
                          </a:solidFill>
                          <a:effectLst/>
                          <a:latin typeface="TH SarabunPSK" panose="020B0500040200020003" pitchFamily="34" charset="-34"/>
                          <a:ea typeface="+mn-ea"/>
                          <a:cs typeface="TH SarabunPSK" panose="020B0500040200020003" pitchFamily="34" charset="-34"/>
                        </a:rPr>
                        <a:t>30,846</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effectLst/>
                          <a:latin typeface="TH SarabunPSK" panose="020B0500040200020003" pitchFamily="34" charset="-34"/>
                          <a:ea typeface="+mn-ea"/>
                          <a:cs typeface="TH SarabunPSK" panose="020B0500040200020003" pitchFamily="34" charset="-34"/>
                        </a:rPr>
                        <a:t>33,480</a:t>
                      </a:r>
                      <a:endParaRPr lang="sq-AL" sz="1400" b="0" i="0" u="none" strike="noStrike" kern="1200" dirty="0">
                        <a:solidFill>
                          <a:srgbClr val="000000"/>
                        </a:solidFill>
                        <a:effectLst/>
                        <a:latin typeface="TH SarabunPSK" panose="020B0500040200020003" pitchFamily="34" charset="-34"/>
                        <a:ea typeface="+mn-ea"/>
                        <a:cs typeface="TH SarabunPSK" panose="020B0500040200020003" pitchFamily="34" charset="-34"/>
                      </a:endParaRPr>
                    </a:p>
                  </a:txBody>
                  <a:tcPr marL="0" marR="0" marT="0" marB="0" anchor="ctr"/>
                </a:tc>
                <a:tc>
                  <a:txBody>
                    <a:bodyPr/>
                    <a:lstStyle/>
                    <a:p>
                      <a:pPr marL="0" algn="ctr" defTabSz="914400" rtl="0" eaLnBrk="1" fontAlgn="b" latinLnBrk="0" hangingPunct="1"/>
                      <a:r>
                        <a:rPr lang="sq-AL" sz="1400" b="0" i="0" u="none" strike="noStrike" kern="1200" dirty="0">
                          <a:solidFill>
                            <a:srgbClr val="000000"/>
                          </a:solidFill>
                          <a:effectLst/>
                          <a:latin typeface="TH SarabunPSK" panose="020B0500040200020003" pitchFamily="34" charset="-34"/>
                          <a:ea typeface="+mn-ea"/>
                          <a:cs typeface="TH SarabunPSK" panose="020B0500040200020003" pitchFamily="34" charset="-34"/>
                        </a:rPr>
                        <a:t>37,698</a:t>
                      </a:r>
                    </a:p>
                  </a:txBody>
                  <a:tcPr marL="0" marR="0" marT="0" marB="0" anchor="ctr"/>
                </a:tc>
                <a:extLst>
                  <a:ext uri="{0D108BD9-81ED-4DB2-BD59-A6C34878D82A}">
                    <a16:rowId xmlns:a16="http://schemas.microsoft.com/office/drawing/2014/main" val="10002"/>
                  </a:ext>
                </a:extLst>
              </a:tr>
              <a:tr h="26068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2564</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33</a:t>
                      </a:r>
                      <a:r>
                        <a:rPr lang="en-US" sz="1400" b="0" i="0" u="none" strike="noStrike" dirty="0">
                          <a:solidFill>
                            <a:srgbClr val="000000"/>
                          </a:solidFill>
                          <a:effectLst/>
                          <a:latin typeface="TH SarabunPSK" panose="020B0500040200020003" pitchFamily="34" charset="-34"/>
                          <a:cs typeface="TH SarabunPSK" panose="020B0500040200020003" pitchFamily="34" charset="-34"/>
                        </a:rPr>
                        <a:t>,018</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31</a:t>
                      </a:r>
                      <a:r>
                        <a:rPr lang="en-US" sz="1400" b="0" i="0" u="none" strike="noStrike" dirty="0">
                          <a:solidFill>
                            <a:srgbClr val="000000"/>
                          </a:solidFill>
                          <a:effectLst/>
                          <a:latin typeface="TH SarabunPSK" panose="020B0500040200020003" pitchFamily="34" charset="-34"/>
                          <a:cs typeface="TH SarabunPSK" panose="020B0500040200020003" pitchFamily="34" charset="-34"/>
                        </a:rPr>
                        <a:t>,998</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36,344</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36,339</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kern="1200" dirty="0">
                        <a:solidFill>
                          <a:srgbClr val="000000"/>
                        </a:solidFill>
                        <a:effectLst/>
                        <a:latin typeface="TH SarabunPSK" panose="020B0500040200020003" pitchFamily="34" charset="-34"/>
                        <a:ea typeface="+mn-ea"/>
                        <a:cs typeface="TH SarabunPSK" panose="020B0500040200020003" pitchFamily="34" charset="-34"/>
                      </a:endParaRPr>
                    </a:p>
                  </a:txBody>
                  <a:tcPr marL="0" marR="0" marT="0" marB="0" anchor="ctr"/>
                </a:tc>
                <a:tc>
                  <a:txBody>
                    <a:bodyPr/>
                    <a:lstStyle/>
                    <a:p>
                      <a:pPr marL="0" algn="ctr" defTabSz="914400" rtl="0" eaLnBrk="1" fontAlgn="b" latinLnBrk="0" hangingPunct="1"/>
                      <a:endParaRPr lang="sq-AL" sz="1400" b="0" i="0" u="none" strike="noStrike" kern="1200" dirty="0">
                        <a:solidFill>
                          <a:srgbClr val="000000"/>
                        </a:solidFill>
                        <a:effectLst/>
                        <a:latin typeface="TH SarabunPSK" panose="020B0500040200020003" pitchFamily="34" charset="-34"/>
                        <a:ea typeface="+mn-ea"/>
                        <a:cs typeface="TH SarabunPSK" panose="020B0500040200020003" pitchFamily="34" charset="-34"/>
                      </a:endParaRPr>
                    </a:p>
                  </a:txBody>
                  <a:tcPr marL="0" marR="0" marT="0" marB="0" anchor="ctr"/>
                </a:tc>
                <a:tc>
                  <a:txBody>
                    <a:bodyPr/>
                    <a:lstStyle/>
                    <a:p>
                      <a:pPr marL="0" algn="ctr" defTabSz="914400" rtl="0" eaLnBrk="1" fontAlgn="b" latinLnBrk="0" hangingPunct="1"/>
                      <a:endParaRPr lang="sq-AL" sz="1400" b="0" i="0" u="none" strike="noStrike" kern="1200" dirty="0">
                        <a:solidFill>
                          <a:srgbClr val="000000"/>
                        </a:solidFill>
                        <a:effectLst/>
                        <a:latin typeface="TH SarabunPSK" panose="020B0500040200020003" pitchFamily="34" charset="-34"/>
                        <a:ea typeface="+mn-ea"/>
                        <a:cs typeface="TH SarabunPSK" panose="020B0500040200020003" pitchFamily="34" charset="-34"/>
                      </a:endParaRPr>
                    </a:p>
                  </a:txBody>
                  <a:tcPr marL="0" marR="0" marT="0" marB="0" anchor="ctr"/>
                </a:tc>
                <a:extLst>
                  <a:ext uri="{0D108BD9-81ED-4DB2-BD59-A6C34878D82A}">
                    <a16:rowId xmlns:a16="http://schemas.microsoft.com/office/drawing/2014/main" val="10003"/>
                  </a:ext>
                </a:extLst>
              </a:tr>
              <a:tr h="260685">
                <a:tc gridSpan="13">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Export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rgbClr val="FFFF99"/>
                    </a:solidFill>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extLst>
                  <a:ext uri="{0D108BD9-81ED-4DB2-BD59-A6C34878D82A}">
                    <a16:rowId xmlns:a16="http://schemas.microsoft.com/office/drawing/2014/main" val="10004"/>
                  </a:ext>
                </a:extLst>
              </a:tr>
              <a:tr h="26068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2563</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18,735</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17,761</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18,869</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14,968</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13,376</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11,742</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15,589</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16,618</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18,150</a:t>
                      </a: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18,669</a:t>
                      </a:r>
                    </a:p>
                  </a:txBody>
                  <a:tcPr marL="0" marR="0" marT="0"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17,975</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19,810</a:t>
                      </a:r>
                    </a:p>
                  </a:txBody>
                  <a:tcPr marL="0" marR="0" marT="0" marB="0" anchor="ctr"/>
                </a:tc>
                <a:extLst>
                  <a:ext uri="{0D108BD9-81ED-4DB2-BD59-A6C34878D82A}">
                    <a16:rowId xmlns:a16="http://schemas.microsoft.com/office/drawing/2014/main" val="10005"/>
                  </a:ext>
                </a:extLst>
              </a:tr>
              <a:tr h="26068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2564</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17,935</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19,862</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21,522</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19,359</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ctr"/>
                </a:tc>
                <a:extLst>
                  <a:ext uri="{0D108BD9-81ED-4DB2-BD59-A6C34878D82A}">
                    <a16:rowId xmlns:a16="http://schemas.microsoft.com/office/drawing/2014/main" val="10006"/>
                  </a:ext>
                </a:extLst>
              </a:tr>
            </a:tbl>
          </a:graphicData>
        </a:graphic>
      </p:graphicFrame>
      <p:sp>
        <p:nvSpPr>
          <p:cNvPr id="17" name="TextBox 16">
            <a:extLst>
              <a:ext uri="{FF2B5EF4-FFF2-40B4-BE49-F238E27FC236}">
                <a16:creationId xmlns:a16="http://schemas.microsoft.com/office/drawing/2014/main" id="{D303EB31-8466-40F9-8AB9-102F41ECCA61}"/>
              </a:ext>
            </a:extLst>
          </p:cNvPr>
          <p:cNvSpPr txBox="1"/>
          <p:nvPr/>
        </p:nvSpPr>
        <p:spPr>
          <a:xfrm>
            <a:off x="257458" y="2599496"/>
            <a:ext cx="3247742" cy="5755422"/>
          </a:xfrm>
          <a:prstGeom prst="rect">
            <a:avLst/>
          </a:prstGeom>
          <a:noFill/>
        </p:spPr>
        <p:txBody>
          <a:bodyPr wrap="square" rtlCol="0">
            <a:spAutoFit/>
          </a:bodyPr>
          <a:lstStyle/>
          <a:p>
            <a:pPr algn="thaiDist"/>
            <a:r>
              <a:rPr lang="th-TH" sz="1600" b="1" dirty="0">
                <a:latin typeface="TH SarabunPSK" panose="020B0500040200020003" pitchFamily="34" charset="-34"/>
                <a:cs typeface="TH SarabunPSK" panose="020B0500040200020003" pitchFamily="34" charset="-34"/>
              </a:rPr>
              <a:t>        </a:t>
            </a:r>
            <a:r>
              <a:rPr lang="th-TH" sz="1400" b="1" dirty="0">
                <a:solidFill>
                  <a:schemeClr val="accent1"/>
                </a:solidFill>
                <a:latin typeface="TH SarabunPSK" panose="020B0500040200020003" pitchFamily="34" charset="-34"/>
                <a:cs typeface="TH SarabunPSK" panose="020B0500040200020003" pitchFamily="34" charset="-34"/>
              </a:rPr>
              <a:t>ในเดือนเมษายน ปี25</a:t>
            </a:r>
            <a:r>
              <a:rPr lang="en-US" sz="1400" b="1" dirty="0">
                <a:solidFill>
                  <a:schemeClr val="accent1"/>
                </a:solidFill>
                <a:latin typeface="TH SarabunPSK" panose="020B0500040200020003" pitchFamily="34" charset="-34"/>
                <a:cs typeface="TH SarabunPSK" panose="020B0500040200020003" pitchFamily="34" charset="-34"/>
              </a:rPr>
              <a:t>64</a:t>
            </a:r>
            <a:r>
              <a:rPr lang="th-TH" sz="1400" b="1" dirty="0">
                <a:solidFill>
                  <a:schemeClr val="accent1"/>
                </a:solidFill>
                <a:latin typeface="TH SarabunPSK" panose="020B0500040200020003" pitchFamily="34" charset="-34"/>
                <a:cs typeface="TH SarabunPSK" panose="020B0500040200020003" pitchFamily="34" charset="-34"/>
              </a:rPr>
              <a:t> </a:t>
            </a:r>
            <a:r>
              <a:rPr lang="th-TH" sz="1400" dirty="0">
                <a:latin typeface="TH SarabunPSK" panose="020B0500040200020003" pitchFamily="34" charset="-34"/>
                <a:cs typeface="TH SarabunPSK" panose="020B0500040200020003" pitchFamily="34" charset="-34"/>
              </a:rPr>
              <a:t>ภาวะอุตสาหกรรมเครื่องจักรกลของไทยมีมูลค่าการค้าอยู่ที่ 5</a:t>
            </a:r>
            <a:r>
              <a:rPr lang="en-US" sz="1400" dirty="0">
                <a:latin typeface="TH SarabunPSK" panose="020B0500040200020003" pitchFamily="34" charset="-34"/>
                <a:cs typeface="TH SarabunPSK" panose="020B0500040200020003" pitchFamily="34" charset="-34"/>
              </a:rPr>
              <a:t>5,699</a:t>
            </a:r>
            <a:r>
              <a:rPr lang="th-TH" sz="1400" dirty="0">
                <a:latin typeface="TH SarabunPSK" panose="020B0500040200020003" pitchFamily="34" charset="-34"/>
                <a:cs typeface="TH SarabunPSK" panose="020B0500040200020003" pitchFamily="34" charset="-34"/>
              </a:rPr>
              <a:t> ล้านบาท หดตัวเมื่อเทียบกับเดือนก่อนหน้าร้อยละ </a:t>
            </a:r>
            <a:r>
              <a:rPr lang="en-US" sz="1400" dirty="0">
                <a:latin typeface="TH SarabunPSK" panose="020B0500040200020003" pitchFamily="34" charset="-34"/>
                <a:cs typeface="TH SarabunPSK" panose="020B0500040200020003" pitchFamily="34" charset="-34"/>
              </a:rPr>
              <a:t>3.7</a:t>
            </a:r>
            <a:r>
              <a:rPr lang="th-TH" sz="1400" dirty="0">
                <a:latin typeface="TH SarabunPSK" panose="020B0500040200020003" pitchFamily="34" charset="-34"/>
                <a:cs typeface="TH SarabunPSK" panose="020B0500040200020003" pitchFamily="34" charset="-34"/>
              </a:rPr>
              <a:t> และเมื่อเทียบกับช่วงเดียวกับปีก่อน มูลค่าการค้าขยายตัวร้อยละ </a:t>
            </a:r>
            <a:r>
              <a:rPr lang="en-US" sz="1400" dirty="0">
                <a:latin typeface="TH SarabunPSK" panose="020B0500040200020003" pitchFamily="34" charset="-34"/>
                <a:cs typeface="TH SarabunPSK" panose="020B0500040200020003" pitchFamily="34" charset="-34"/>
              </a:rPr>
              <a:t>15.4</a:t>
            </a:r>
            <a:endParaRPr lang="th-TH" sz="1400" dirty="0">
              <a:latin typeface="TH SarabunPSK" panose="020B0500040200020003" pitchFamily="34" charset="-34"/>
              <a:cs typeface="TH SarabunPSK" panose="020B0500040200020003" pitchFamily="34" charset="-34"/>
            </a:endParaRPr>
          </a:p>
          <a:p>
            <a:pPr algn="thaiDist"/>
            <a:r>
              <a:rPr lang="th-TH" sz="1400" b="1" dirty="0">
                <a:solidFill>
                  <a:schemeClr val="accent1"/>
                </a:solidFill>
                <a:latin typeface="TH SarabunPSK" panose="020B0500040200020003" pitchFamily="34" charset="-34"/>
                <a:cs typeface="TH SarabunPSK" panose="020B0500040200020003" pitchFamily="34" charset="-34"/>
              </a:rPr>
              <a:t>          การนำเข้า</a:t>
            </a:r>
            <a:r>
              <a:rPr lang="th-TH" sz="1400" dirty="0">
                <a:solidFill>
                  <a:schemeClr val="accent1"/>
                </a:solidFill>
                <a:latin typeface="TH SarabunPSK" panose="020B0500040200020003" pitchFamily="34" charset="-34"/>
                <a:cs typeface="TH SarabunPSK" panose="020B0500040200020003" pitchFamily="34" charset="-34"/>
              </a:rPr>
              <a:t> </a:t>
            </a:r>
            <a:r>
              <a:rPr lang="th-TH" sz="1400" dirty="0">
                <a:latin typeface="TH SarabunPSK" panose="020B0500040200020003" pitchFamily="34" charset="-34"/>
                <a:cs typeface="TH SarabunPSK" panose="020B0500040200020003" pitchFamily="34" charset="-34"/>
              </a:rPr>
              <a:t>มูลค่าการนำเข้าอยู่ที่ 36</a:t>
            </a:r>
            <a:r>
              <a:rPr lang="en-US" sz="1400" dirty="0">
                <a:latin typeface="TH SarabunPSK" panose="020B0500040200020003" pitchFamily="34" charset="-34"/>
                <a:cs typeface="TH SarabunPSK" panose="020B0500040200020003" pitchFamily="34" charset="-34"/>
              </a:rPr>
              <a:t>,339</a:t>
            </a:r>
            <a:r>
              <a:rPr lang="th-TH" sz="1400" dirty="0">
                <a:latin typeface="TH SarabunPSK" panose="020B0500040200020003" pitchFamily="34" charset="-34"/>
                <a:cs typeface="TH SarabunPSK" panose="020B0500040200020003" pitchFamily="34" charset="-34"/>
              </a:rPr>
              <a:t> ล้านบาท </a:t>
            </a:r>
          </a:p>
          <a:p>
            <a:pPr algn="thaiDist"/>
            <a:r>
              <a:rPr lang="th-TH" sz="1400" dirty="0">
                <a:latin typeface="TH SarabunPSK" panose="020B0500040200020003" pitchFamily="34" charset="-34"/>
                <a:cs typeface="TH SarabunPSK" panose="020B0500040200020003" pitchFamily="34" charset="-34"/>
              </a:rPr>
              <a:t>โดยหมวดเครื่องจักรกลการเกษตร มีมูลค่าการนำเข้าอยู่ที่ </a:t>
            </a:r>
            <a:r>
              <a:rPr lang="en-US" sz="1400" dirty="0">
                <a:latin typeface="TH SarabunPSK" panose="020B0500040200020003" pitchFamily="34" charset="-34"/>
                <a:cs typeface="TH SarabunPSK" panose="020B0500040200020003" pitchFamily="34" charset="-34"/>
              </a:rPr>
              <a:t>3,818 </a:t>
            </a:r>
            <a:r>
              <a:rPr lang="th-TH" sz="1400" dirty="0">
                <a:latin typeface="TH SarabunPSK" panose="020B0500040200020003" pitchFamily="34" charset="-34"/>
                <a:cs typeface="TH SarabunPSK" panose="020B0500040200020003" pitchFamily="34" charset="-34"/>
              </a:rPr>
              <a:t>ล้านบาท เพิ่มขึ้นเมื่อเทียบกับเดือนก่อนหน้าร้อยละ 1</a:t>
            </a:r>
            <a:r>
              <a:rPr lang="en-US" sz="1400" dirty="0">
                <a:latin typeface="TH SarabunPSK" panose="020B0500040200020003" pitchFamily="34" charset="-34"/>
                <a:cs typeface="TH SarabunPSK" panose="020B0500040200020003" pitchFamily="34" charset="-34"/>
              </a:rPr>
              <a:t>3</a:t>
            </a:r>
            <a:r>
              <a:rPr lang="th-TH" sz="1400" dirty="0">
                <a:latin typeface="TH SarabunPSK" panose="020B0500040200020003" pitchFamily="34" charset="-34"/>
                <a:cs typeface="TH SarabunPSK" panose="020B0500040200020003" pitchFamily="34" charset="-34"/>
              </a:rPr>
              <a:t>.5 และเมื่อเทียบกับช่วงเดียวกับปีก่อน ขยายตัวร้อยละ </a:t>
            </a:r>
            <a:r>
              <a:rPr lang="en-US" sz="1400" dirty="0">
                <a:latin typeface="TH SarabunPSK" panose="020B0500040200020003" pitchFamily="34" charset="-34"/>
                <a:cs typeface="TH SarabunPSK" panose="020B0500040200020003" pitchFamily="34" charset="-34"/>
              </a:rPr>
              <a:t>48</a:t>
            </a:r>
            <a:r>
              <a:rPr lang="th-TH" sz="1400" dirty="0">
                <a:latin typeface="TH SarabunPSK" panose="020B0500040200020003" pitchFamily="34" charset="-34"/>
                <a:cs typeface="TH SarabunPSK" panose="020B0500040200020003" pitchFamily="34" charset="-34"/>
              </a:rPr>
              <a:t>.</a:t>
            </a:r>
            <a:r>
              <a:rPr lang="en-US" sz="1400" dirty="0">
                <a:latin typeface="TH SarabunPSK" panose="020B0500040200020003" pitchFamily="34" charset="-34"/>
                <a:cs typeface="TH SarabunPSK" panose="020B0500040200020003" pitchFamily="34" charset="-34"/>
              </a:rPr>
              <a:t>2</a:t>
            </a:r>
            <a:endParaRPr lang="th-TH" sz="1400" dirty="0">
              <a:latin typeface="TH SarabunPSK" panose="020B0500040200020003" pitchFamily="34" charset="-34"/>
              <a:cs typeface="TH SarabunPSK" panose="020B0500040200020003" pitchFamily="34" charset="-34"/>
            </a:endParaRPr>
          </a:p>
          <a:p>
            <a:pPr algn="thaiDist"/>
            <a:r>
              <a:rPr lang="th-TH" sz="1400" dirty="0">
                <a:latin typeface="TH SarabunPSK" panose="020B0500040200020003" pitchFamily="34" charset="-34"/>
                <a:cs typeface="TH SarabunPSK" panose="020B0500040200020003" pitchFamily="34" charset="-34"/>
              </a:rPr>
              <a:t>ด้านหมวดเครื่องจักรอุตสาหกรรม มีมูลค่าการนำเข้าอยู่ที่ 2</a:t>
            </a:r>
            <a:r>
              <a:rPr lang="en-US" sz="1400" dirty="0">
                <a:latin typeface="TH SarabunPSK" panose="020B0500040200020003" pitchFamily="34" charset="-34"/>
                <a:cs typeface="TH SarabunPSK" panose="020B0500040200020003" pitchFamily="34" charset="-34"/>
              </a:rPr>
              <a:t>7</a:t>
            </a:r>
            <a:r>
              <a:rPr lang="th-TH" sz="1400" dirty="0">
                <a:latin typeface="TH SarabunPSK" panose="020B0500040200020003" pitchFamily="34" charset="-34"/>
                <a:cs typeface="TH SarabunPSK" panose="020B0500040200020003" pitchFamily="34" charset="-34"/>
              </a:rPr>
              <a:t>,</a:t>
            </a:r>
            <a:r>
              <a:rPr lang="en-US" sz="1400" dirty="0">
                <a:latin typeface="TH SarabunPSK" panose="020B0500040200020003" pitchFamily="34" charset="-34"/>
                <a:cs typeface="TH SarabunPSK" panose="020B0500040200020003" pitchFamily="34" charset="-34"/>
              </a:rPr>
              <a:t>991</a:t>
            </a:r>
            <a:r>
              <a:rPr lang="th-TH" sz="1400" dirty="0">
                <a:latin typeface="TH SarabunPSK" panose="020B0500040200020003" pitchFamily="34" charset="-34"/>
                <a:cs typeface="TH SarabunPSK" panose="020B0500040200020003" pitchFamily="34" charset="-34"/>
              </a:rPr>
              <a:t> ล้านบาท หดตัวเมื่อเทียบกับเดือนก่อนหน้าร้อยละ </a:t>
            </a:r>
            <a:r>
              <a:rPr lang="en-US" sz="1400" dirty="0">
                <a:latin typeface="TH SarabunPSK" panose="020B0500040200020003" pitchFamily="34" charset="-34"/>
                <a:cs typeface="TH SarabunPSK" panose="020B0500040200020003" pitchFamily="34" charset="-34"/>
              </a:rPr>
              <a:t>2.1</a:t>
            </a:r>
            <a:r>
              <a:rPr lang="th-TH" sz="1400" dirty="0">
                <a:latin typeface="TH SarabunPSK" panose="020B0500040200020003" pitchFamily="34" charset="-34"/>
                <a:cs typeface="TH SarabunPSK" panose="020B0500040200020003" pitchFamily="34" charset="-34"/>
              </a:rPr>
              <a:t> และเมื่อเทียบกับช่วงเดียวกับปีก่อน ขยายตัวร้อยละ </a:t>
            </a:r>
            <a:r>
              <a:rPr lang="en-US" sz="1400" dirty="0">
                <a:latin typeface="TH SarabunPSK" panose="020B0500040200020003" pitchFamily="34" charset="-34"/>
                <a:cs typeface="TH SarabunPSK" panose="020B0500040200020003" pitchFamily="34" charset="-34"/>
              </a:rPr>
              <a:t>7.4</a:t>
            </a:r>
            <a:r>
              <a:rPr lang="th-TH" sz="1400" dirty="0">
                <a:latin typeface="TH SarabunPSK" panose="020B0500040200020003" pitchFamily="34" charset="-34"/>
                <a:cs typeface="TH SarabunPSK" panose="020B0500040200020003" pitchFamily="34" charset="-34"/>
              </a:rPr>
              <a:t> </a:t>
            </a:r>
          </a:p>
          <a:p>
            <a:pPr algn="thaiDist"/>
            <a:r>
              <a:rPr lang="th-TH" sz="1400" dirty="0">
                <a:latin typeface="TH SarabunPSK" panose="020B0500040200020003" pitchFamily="34" charset="-34"/>
                <a:cs typeface="TH SarabunPSK" panose="020B0500040200020003" pitchFamily="34" charset="-34"/>
              </a:rPr>
              <a:t>ในขณะที่ หมวดเครื่องมือกล มีมูลค่าอยู่ที่ 4</a:t>
            </a:r>
            <a:r>
              <a:rPr lang="en-US" sz="1400" dirty="0">
                <a:latin typeface="TH SarabunPSK" panose="020B0500040200020003" pitchFamily="34" charset="-34"/>
                <a:cs typeface="TH SarabunPSK" panose="020B0500040200020003" pitchFamily="34" charset="-34"/>
              </a:rPr>
              <a:t>,530</a:t>
            </a:r>
            <a:r>
              <a:rPr lang="th-TH" sz="1400" dirty="0">
                <a:latin typeface="TH SarabunPSK" panose="020B0500040200020003" pitchFamily="34" charset="-34"/>
                <a:cs typeface="TH SarabunPSK" panose="020B0500040200020003" pitchFamily="34" charset="-34"/>
              </a:rPr>
              <a:t> ล้านบาท เพิ่มขึ้นเมื่อเทียบกับเดือนก่อนหน้า ร้อยละ </a:t>
            </a:r>
            <a:r>
              <a:rPr lang="en-US" sz="1400" dirty="0">
                <a:latin typeface="TH SarabunPSK" panose="020B0500040200020003" pitchFamily="34" charset="-34"/>
                <a:cs typeface="TH SarabunPSK" panose="020B0500040200020003" pitchFamily="34" charset="-34"/>
              </a:rPr>
              <a:t>3.0</a:t>
            </a:r>
            <a:r>
              <a:rPr lang="th-TH" sz="1400" dirty="0">
                <a:latin typeface="TH SarabunPSK" panose="020B0500040200020003" pitchFamily="34" charset="-34"/>
                <a:cs typeface="TH SarabunPSK" panose="020B0500040200020003" pitchFamily="34" charset="-34"/>
              </a:rPr>
              <a:t> และหดตัวเมื่อเทียบกับช่วงเดียวกับปีก่อน ร้อยละ </a:t>
            </a:r>
            <a:r>
              <a:rPr lang="en-US" sz="1400" dirty="0">
                <a:latin typeface="TH SarabunPSK" panose="020B0500040200020003" pitchFamily="34" charset="-34"/>
                <a:cs typeface="TH SarabunPSK" panose="020B0500040200020003" pitchFamily="34" charset="-34"/>
              </a:rPr>
              <a:t>2.5</a:t>
            </a:r>
            <a:r>
              <a:rPr lang="th-TH" sz="1400" dirty="0">
                <a:latin typeface="TH SarabunPSK" panose="020B0500040200020003" pitchFamily="34" charset="-34"/>
                <a:cs typeface="TH SarabunPSK" panose="020B0500040200020003" pitchFamily="34" charset="-34"/>
              </a:rPr>
              <a:t> </a:t>
            </a:r>
          </a:p>
          <a:p>
            <a:pPr algn="thaiDist"/>
            <a:r>
              <a:rPr lang="th-TH" sz="1400" b="1" dirty="0">
                <a:latin typeface="TH SarabunPSK" panose="020B0500040200020003" pitchFamily="34" charset="-34"/>
                <a:cs typeface="TH SarabunPSK" panose="020B0500040200020003" pitchFamily="34" charset="-34"/>
              </a:rPr>
              <a:t>          </a:t>
            </a:r>
            <a:r>
              <a:rPr lang="th-TH" sz="1400" b="1" dirty="0">
                <a:solidFill>
                  <a:schemeClr val="accent1"/>
                </a:solidFill>
                <a:latin typeface="TH SarabunPSK" panose="020B0500040200020003" pitchFamily="34" charset="-34"/>
                <a:cs typeface="TH SarabunPSK" panose="020B0500040200020003" pitchFamily="34" charset="-34"/>
              </a:rPr>
              <a:t>การส่งออก </a:t>
            </a:r>
            <a:r>
              <a:rPr lang="th-TH" sz="1400" dirty="0">
                <a:latin typeface="TH SarabunPSK" panose="020B0500040200020003" pitchFamily="34" charset="-34"/>
                <a:cs typeface="TH SarabunPSK" panose="020B0500040200020003" pitchFamily="34" charset="-34"/>
              </a:rPr>
              <a:t>มีมูลค่าการส่งออกอยู่ที่ </a:t>
            </a:r>
            <a:r>
              <a:rPr lang="en-US" sz="1400" dirty="0">
                <a:latin typeface="TH SarabunPSK" panose="020B0500040200020003" pitchFamily="34" charset="-34"/>
                <a:cs typeface="TH SarabunPSK" panose="020B0500040200020003" pitchFamily="34" charset="-34"/>
              </a:rPr>
              <a:t>19,359</a:t>
            </a:r>
            <a:r>
              <a:rPr lang="th-TH" sz="1400" dirty="0">
                <a:latin typeface="TH SarabunPSK" panose="020B0500040200020003" pitchFamily="34" charset="-34"/>
                <a:cs typeface="TH SarabunPSK" panose="020B0500040200020003" pitchFamily="34" charset="-34"/>
              </a:rPr>
              <a:t> ล้านบาท โดยหมวดเครื่องจักรกลการเกษตร มีมูลค่าอยู่ที่ </a:t>
            </a:r>
            <a:r>
              <a:rPr lang="en-US" sz="1400" dirty="0">
                <a:latin typeface="TH SarabunPSK" panose="020B0500040200020003" pitchFamily="34" charset="-34"/>
                <a:cs typeface="TH SarabunPSK" panose="020B0500040200020003" pitchFamily="34" charset="-34"/>
              </a:rPr>
              <a:t>3,215</a:t>
            </a:r>
            <a:r>
              <a:rPr lang="th-TH" sz="1400" dirty="0">
                <a:latin typeface="TH SarabunPSK" panose="020B0500040200020003" pitchFamily="34" charset="-34"/>
                <a:cs typeface="TH SarabunPSK" panose="020B0500040200020003" pitchFamily="34" charset="-34"/>
              </a:rPr>
              <a:t> ล้านบาท หดตัวเมื่อเทียบกับเดือนก่อนหน้าร้อยละ 1</a:t>
            </a:r>
            <a:r>
              <a:rPr lang="en-US" sz="1400" dirty="0">
                <a:latin typeface="TH SarabunPSK" panose="020B0500040200020003" pitchFamily="34" charset="-34"/>
                <a:cs typeface="TH SarabunPSK" panose="020B0500040200020003" pitchFamily="34" charset="-34"/>
              </a:rPr>
              <a:t>2</a:t>
            </a:r>
            <a:r>
              <a:rPr lang="th-TH" sz="1400" dirty="0">
                <a:latin typeface="TH SarabunPSK" panose="020B0500040200020003" pitchFamily="34" charset="-34"/>
                <a:cs typeface="TH SarabunPSK" panose="020B0500040200020003" pitchFamily="34" charset="-34"/>
              </a:rPr>
              <a:t>.</a:t>
            </a:r>
            <a:r>
              <a:rPr lang="en-US" sz="1400" dirty="0">
                <a:latin typeface="TH SarabunPSK" panose="020B0500040200020003" pitchFamily="34" charset="-34"/>
                <a:cs typeface="TH SarabunPSK" panose="020B0500040200020003" pitchFamily="34" charset="-34"/>
              </a:rPr>
              <a:t>9</a:t>
            </a:r>
            <a:r>
              <a:rPr lang="th-TH" sz="1400" dirty="0">
                <a:latin typeface="TH SarabunPSK" panose="020B0500040200020003" pitchFamily="34" charset="-34"/>
                <a:cs typeface="TH SarabunPSK" panose="020B0500040200020003" pitchFamily="34" charset="-34"/>
              </a:rPr>
              <a:t> และขยายตัวเมื่อเทียบกับช่วงเดียวกับปีก่อน ร้อยละ </a:t>
            </a:r>
            <a:r>
              <a:rPr lang="en-US" sz="1400" dirty="0">
                <a:latin typeface="TH SarabunPSK" panose="020B0500040200020003" pitchFamily="34" charset="-34"/>
                <a:cs typeface="TH SarabunPSK" panose="020B0500040200020003" pitchFamily="34" charset="-34"/>
              </a:rPr>
              <a:t>57.9</a:t>
            </a:r>
            <a:r>
              <a:rPr lang="th-TH" sz="1400" dirty="0">
                <a:latin typeface="TH SarabunPSK" panose="020B0500040200020003" pitchFamily="34" charset="-34"/>
                <a:cs typeface="TH SarabunPSK" panose="020B0500040200020003" pitchFamily="34" charset="-34"/>
              </a:rPr>
              <a:t> ด้านหมวดเครื่องจักรอุตสาหกรรม มีมูลค่าอยู่ที่ 1</a:t>
            </a:r>
            <a:r>
              <a:rPr lang="en-US" sz="1400" dirty="0">
                <a:latin typeface="TH SarabunPSK" panose="020B0500040200020003" pitchFamily="34" charset="-34"/>
                <a:cs typeface="TH SarabunPSK" panose="020B0500040200020003" pitchFamily="34" charset="-34"/>
              </a:rPr>
              <a:t>3</a:t>
            </a:r>
            <a:r>
              <a:rPr lang="th-TH" sz="1400" dirty="0">
                <a:latin typeface="TH SarabunPSK" panose="020B0500040200020003" pitchFamily="34" charset="-34"/>
                <a:cs typeface="TH SarabunPSK" panose="020B0500040200020003" pitchFamily="34" charset="-34"/>
              </a:rPr>
              <a:t>,</a:t>
            </a:r>
            <a:r>
              <a:rPr lang="en-US" sz="1400" dirty="0">
                <a:latin typeface="TH SarabunPSK" panose="020B0500040200020003" pitchFamily="34" charset="-34"/>
                <a:cs typeface="TH SarabunPSK" panose="020B0500040200020003" pitchFamily="34" charset="-34"/>
              </a:rPr>
              <a:t>910</a:t>
            </a:r>
            <a:r>
              <a:rPr lang="th-TH" sz="1400" dirty="0">
                <a:latin typeface="TH SarabunPSK" panose="020B0500040200020003" pitchFamily="34" charset="-34"/>
                <a:cs typeface="TH SarabunPSK" panose="020B0500040200020003" pitchFamily="34" charset="-34"/>
              </a:rPr>
              <a:t> ล้านบาท หดตัวเมื่อเทียบกับเดือนก่อนหน้าร้อยละ </a:t>
            </a:r>
            <a:r>
              <a:rPr lang="en-US" sz="1400" dirty="0">
                <a:latin typeface="TH SarabunPSK" panose="020B0500040200020003" pitchFamily="34" charset="-34"/>
                <a:cs typeface="TH SarabunPSK" panose="020B0500040200020003" pitchFamily="34" charset="-34"/>
              </a:rPr>
              <a:t>4.8</a:t>
            </a:r>
            <a:r>
              <a:rPr lang="th-TH" sz="1400" dirty="0">
                <a:latin typeface="TH SarabunPSK" panose="020B0500040200020003" pitchFamily="34" charset="-34"/>
                <a:cs typeface="TH SarabunPSK" panose="020B0500040200020003" pitchFamily="34" charset="-34"/>
              </a:rPr>
              <a:t> และขยายตัวเมื่อเทียบกับช่วงเดียวกับปีก่อน ร้อยละ </a:t>
            </a:r>
            <a:r>
              <a:rPr lang="en-US" sz="1400" dirty="0">
                <a:latin typeface="TH SarabunPSK" panose="020B0500040200020003" pitchFamily="34" charset="-34"/>
                <a:cs typeface="TH SarabunPSK" panose="020B0500040200020003" pitchFamily="34" charset="-34"/>
              </a:rPr>
              <a:t>22.8</a:t>
            </a:r>
            <a:r>
              <a:rPr lang="th-TH" sz="1400" dirty="0">
                <a:latin typeface="TH SarabunPSK" panose="020B0500040200020003" pitchFamily="34" charset="-34"/>
                <a:cs typeface="TH SarabunPSK" panose="020B0500040200020003" pitchFamily="34" charset="-34"/>
              </a:rPr>
              <a:t> ในขณะที่หมวดเครื่องมือกล มีมูลค่าอยู่ที่ </a:t>
            </a:r>
            <a:r>
              <a:rPr lang="en-US" sz="1400" dirty="0">
                <a:latin typeface="TH SarabunPSK" panose="020B0500040200020003" pitchFamily="34" charset="-34"/>
                <a:cs typeface="TH SarabunPSK" panose="020B0500040200020003" pitchFamily="34" charset="-34"/>
              </a:rPr>
              <a:t>2,234</a:t>
            </a:r>
            <a:r>
              <a:rPr lang="th-TH" sz="1400" dirty="0">
                <a:latin typeface="TH SarabunPSK" panose="020B0500040200020003" pitchFamily="34" charset="-34"/>
                <a:cs typeface="TH SarabunPSK" panose="020B0500040200020003" pitchFamily="34" charset="-34"/>
              </a:rPr>
              <a:t> ล้านบาท หดตัวเมื่อเทียบกับเดือนก่อนหน้า ร้อยละ</a:t>
            </a:r>
            <a:r>
              <a:rPr lang="en-US" sz="1400" dirty="0">
                <a:latin typeface="TH SarabunPSK" panose="020B0500040200020003" pitchFamily="34" charset="-34"/>
                <a:cs typeface="TH SarabunPSK" panose="020B0500040200020003" pitchFamily="34" charset="-34"/>
              </a:rPr>
              <a:t>30</a:t>
            </a:r>
            <a:r>
              <a:rPr lang="th-TH" sz="1400" dirty="0">
                <a:latin typeface="TH SarabunPSK" panose="020B0500040200020003" pitchFamily="34" charset="-34"/>
                <a:cs typeface="TH SarabunPSK" panose="020B0500040200020003" pitchFamily="34" charset="-34"/>
              </a:rPr>
              <a:t>.</a:t>
            </a:r>
            <a:r>
              <a:rPr lang="en-US" sz="1400" dirty="0">
                <a:latin typeface="TH SarabunPSK" panose="020B0500040200020003" pitchFamily="34" charset="-34"/>
                <a:cs typeface="TH SarabunPSK" panose="020B0500040200020003" pitchFamily="34" charset="-34"/>
              </a:rPr>
              <a:t>6</a:t>
            </a:r>
            <a:r>
              <a:rPr lang="th-TH" sz="1400" dirty="0">
                <a:latin typeface="TH SarabunPSK" panose="020B0500040200020003" pitchFamily="34" charset="-34"/>
                <a:cs typeface="TH SarabunPSK" panose="020B0500040200020003" pitchFamily="34" charset="-34"/>
              </a:rPr>
              <a:t> และขยายตัวเมื่อเทียบกับช่วงเดียวกับปีก่อนร้อยละ </a:t>
            </a:r>
            <a:r>
              <a:rPr lang="en-US" sz="1400" dirty="0">
                <a:latin typeface="TH SarabunPSK" panose="020B0500040200020003" pitchFamily="34" charset="-34"/>
                <a:cs typeface="TH SarabunPSK" panose="020B0500040200020003" pitchFamily="34" charset="-34"/>
              </a:rPr>
              <a:t>39.2</a:t>
            </a:r>
            <a:r>
              <a:rPr lang="th-TH" sz="1400" dirty="0">
                <a:latin typeface="TH SarabunPSK" panose="020B0500040200020003" pitchFamily="34" charset="-34"/>
                <a:cs typeface="TH SarabunPSK" panose="020B0500040200020003" pitchFamily="34" charset="-34"/>
              </a:rPr>
              <a:t> </a:t>
            </a:r>
          </a:p>
          <a:p>
            <a:pPr algn="thaiDist"/>
            <a:r>
              <a:rPr lang="th-TH" sz="1400" b="1" dirty="0">
                <a:solidFill>
                  <a:schemeClr val="accent1"/>
                </a:solidFill>
                <a:latin typeface="TH SarabunPSK" panose="020B0500040200020003" pitchFamily="34" charset="-34"/>
                <a:cs typeface="TH SarabunPSK" panose="020B0500040200020003" pitchFamily="34" charset="-34"/>
              </a:rPr>
              <a:t>          ดุลการค้า</a:t>
            </a:r>
            <a:r>
              <a:rPr lang="th-TH" sz="1400" dirty="0">
                <a:latin typeface="TH SarabunPSK" panose="020B0500040200020003" pitchFamily="34" charset="-34"/>
                <a:cs typeface="TH SarabunPSK" panose="020B0500040200020003" pitchFamily="34" charset="-34"/>
              </a:rPr>
              <a:t> เครื่องจักรกลของไทยในเดือนนี้ ดุลการค้าขาดดุลอยู่ที่ 1</a:t>
            </a:r>
            <a:r>
              <a:rPr lang="en-US" sz="1400" dirty="0">
                <a:latin typeface="TH SarabunPSK" panose="020B0500040200020003" pitchFamily="34" charset="-34"/>
                <a:cs typeface="TH SarabunPSK" panose="020B0500040200020003" pitchFamily="34" charset="-34"/>
              </a:rPr>
              <a:t>6,980</a:t>
            </a:r>
            <a:r>
              <a:rPr lang="th-TH" sz="1400" dirty="0">
                <a:latin typeface="TH SarabunPSK" panose="020B0500040200020003" pitchFamily="34" charset="-34"/>
                <a:cs typeface="TH SarabunPSK" panose="020B0500040200020003" pitchFamily="34" charset="-34"/>
              </a:rPr>
              <a:t> ล้านบาท </a:t>
            </a:r>
            <a:endParaRPr lang="th-TH" sz="1600" dirty="0">
              <a:latin typeface="TH SarabunPSK" panose="020B0500040200020003" pitchFamily="34" charset="-34"/>
              <a:cs typeface="TH SarabunPSK" panose="020B0500040200020003" pitchFamily="34" charset="-34"/>
            </a:endParaRPr>
          </a:p>
          <a:p>
            <a:pPr algn="thaiDist"/>
            <a:r>
              <a:rPr lang="th-TH" sz="1600" dirty="0">
                <a:latin typeface="TH SarabunPSK" panose="020B0500040200020003" pitchFamily="34" charset="-34"/>
                <a:cs typeface="TH SarabunPSK" panose="020B0500040200020003" pitchFamily="34" charset="-34"/>
              </a:rPr>
              <a:t>          </a:t>
            </a:r>
          </a:p>
        </p:txBody>
      </p:sp>
      <p:pic>
        <p:nvPicPr>
          <p:cNvPr id="2" name="Picture 1">
            <a:extLst>
              <a:ext uri="{FF2B5EF4-FFF2-40B4-BE49-F238E27FC236}">
                <a16:creationId xmlns:a16="http://schemas.microsoft.com/office/drawing/2014/main" id="{6D5960AE-768C-4491-9BAA-758558D7749B}"/>
              </a:ext>
            </a:extLst>
          </p:cNvPr>
          <p:cNvPicPr>
            <a:picLocks/>
          </p:cNvPicPr>
          <p:nvPr/>
        </p:nvPicPr>
        <p:blipFill>
          <a:blip r:embed="rId2"/>
          <a:stretch>
            <a:fillRect/>
          </a:stretch>
        </p:blipFill>
        <p:spPr>
          <a:xfrm>
            <a:off x="3468600" y="2667000"/>
            <a:ext cx="3160800" cy="1350000"/>
          </a:xfrm>
          <a:prstGeom prst="rect">
            <a:avLst/>
          </a:prstGeom>
        </p:spPr>
      </p:pic>
      <p:pic>
        <p:nvPicPr>
          <p:cNvPr id="3" name="Picture 2">
            <a:extLst>
              <a:ext uri="{FF2B5EF4-FFF2-40B4-BE49-F238E27FC236}">
                <a16:creationId xmlns:a16="http://schemas.microsoft.com/office/drawing/2014/main" id="{D2236C84-F79C-47EF-9726-4E573DE2F840}"/>
              </a:ext>
            </a:extLst>
          </p:cNvPr>
          <p:cNvPicPr>
            <a:picLocks/>
          </p:cNvPicPr>
          <p:nvPr/>
        </p:nvPicPr>
        <p:blipFill>
          <a:blip r:embed="rId3"/>
          <a:stretch>
            <a:fillRect/>
          </a:stretch>
        </p:blipFill>
        <p:spPr>
          <a:xfrm>
            <a:off x="3468600" y="4276507"/>
            <a:ext cx="3160800" cy="1350000"/>
          </a:xfrm>
          <a:prstGeom prst="rect">
            <a:avLst/>
          </a:prstGeom>
        </p:spPr>
      </p:pic>
      <p:pic>
        <p:nvPicPr>
          <p:cNvPr id="4" name="Picture 3">
            <a:extLst>
              <a:ext uri="{FF2B5EF4-FFF2-40B4-BE49-F238E27FC236}">
                <a16:creationId xmlns:a16="http://schemas.microsoft.com/office/drawing/2014/main" id="{18048E61-B2DC-4183-A1BB-3A8D24F8C16E}"/>
              </a:ext>
            </a:extLst>
          </p:cNvPr>
          <p:cNvPicPr>
            <a:picLocks/>
          </p:cNvPicPr>
          <p:nvPr/>
        </p:nvPicPr>
        <p:blipFill>
          <a:blip r:embed="rId4"/>
          <a:stretch>
            <a:fillRect/>
          </a:stretch>
        </p:blipFill>
        <p:spPr>
          <a:xfrm>
            <a:off x="3468600" y="5756003"/>
            <a:ext cx="3160800" cy="1350000"/>
          </a:xfrm>
          <a:prstGeom prst="rect">
            <a:avLst/>
          </a:prstGeom>
        </p:spPr>
      </p:pic>
    </p:spTree>
    <p:extLst>
      <p:ext uri="{BB962C8B-B14F-4D97-AF65-F5344CB8AC3E}">
        <p14:creationId xmlns:p14="http://schemas.microsoft.com/office/powerpoint/2010/main" val="185492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0311" y="8754712"/>
            <a:ext cx="504825" cy="2652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i="1" dirty="0">
                <a:ln w="11430"/>
                <a:solidFill>
                  <a:schemeClr val="tx1"/>
                </a:solidFill>
                <a:latin typeface="TH SarabunPSK" panose="020B0500040200020003" pitchFamily="34" charset="-34"/>
                <a:cs typeface="TH SarabunPSK" panose="020B0500040200020003" pitchFamily="34" charset="-34"/>
              </a:rPr>
              <a:t>8</a:t>
            </a:r>
            <a:endParaRPr lang="th-TH" sz="2000" b="1" i="1" dirty="0">
              <a:ln w="11430"/>
              <a:solidFill>
                <a:schemeClr val="tx1"/>
              </a:solidFill>
              <a:latin typeface="TH SarabunPSK" panose="020B0500040200020003" pitchFamily="34" charset="-34"/>
              <a:cs typeface="TH SarabunPSK" panose="020B0500040200020003" pitchFamily="34" charset="-34"/>
            </a:endParaRPr>
          </a:p>
        </p:txBody>
      </p:sp>
      <p:sp>
        <p:nvSpPr>
          <p:cNvPr id="5" name="Rounded Rectangle 4"/>
          <p:cNvSpPr/>
          <p:nvPr/>
        </p:nvSpPr>
        <p:spPr>
          <a:xfrm>
            <a:off x="152402" y="640902"/>
            <a:ext cx="6497653" cy="8122098"/>
          </a:xfrm>
          <a:prstGeom prst="roundRect">
            <a:avLst>
              <a:gd name="adj" fmla="val 63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TH SarabunPSK" panose="020B0500040200020003" pitchFamily="34" charset="-34"/>
                <a:cs typeface="TH SarabunPSK" panose="020B0500040200020003" pitchFamily="34" charset="-34"/>
              </a:rPr>
              <a:t>ตัวชี้วัดทางเศรษฐกิจที่ส่งสัญญาณบวกและต่ออุตสาหกรรมเครื่องจักรกลไทย</a:t>
            </a:r>
            <a:endParaRPr lang="en-US" b="1" dirty="0">
              <a:latin typeface="TH SarabunPSK" panose="020B0500040200020003" pitchFamily="34" charset="-34"/>
              <a:cs typeface="TH SarabunPSK" panose="020B0500040200020003" pitchFamily="34" charset="-34"/>
            </a:endParaRPr>
          </a:p>
        </p:txBody>
      </p:sp>
      <p:sp>
        <p:nvSpPr>
          <p:cNvPr id="17" name="TextBox 16">
            <a:extLst>
              <a:ext uri="{FF2B5EF4-FFF2-40B4-BE49-F238E27FC236}">
                <a16:creationId xmlns:a16="http://schemas.microsoft.com/office/drawing/2014/main" id="{D303EB31-8466-40F9-8AB9-102F41ECCA61}"/>
              </a:ext>
            </a:extLst>
          </p:cNvPr>
          <p:cNvSpPr txBox="1"/>
          <p:nvPr/>
        </p:nvSpPr>
        <p:spPr>
          <a:xfrm>
            <a:off x="409858" y="2644212"/>
            <a:ext cx="3247742" cy="2708434"/>
          </a:xfrm>
          <a:prstGeom prst="rect">
            <a:avLst/>
          </a:prstGeom>
          <a:noFill/>
        </p:spPr>
        <p:txBody>
          <a:bodyPr wrap="square" rtlCol="0">
            <a:spAutoFit/>
          </a:bodyPr>
          <a:lstStyle/>
          <a:p>
            <a:r>
              <a:rPr lang="th-TH" sz="1400" b="1" dirty="0">
                <a:solidFill>
                  <a:srgbClr val="00B050"/>
                </a:solidFill>
                <a:latin typeface="TH SarabunPSK" panose="020B0500040200020003" pitchFamily="34" charset="-34"/>
                <a:cs typeface="TH SarabunPSK" panose="020B0500040200020003" pitchFamily="34" charset="-34"/>
              </a:rPr>
              <a:t>มูลค่าการค้าเครื่องจักรกลการเกษตร </a:t>
            </a:r>
          </a:p>
          <a:p>
            <a:pPr algn="thaiDist"/>
            <a:r>
              <a:rPr lang="th-TH" sz="1400" b="1" dirty="0">
                <a:solidFill>
                  <a:srgbClr val="00B050"/>
                </a:solidFill>
                <a:latin typeface="TH SarabunPSK" panose="020B0500040200020003" pitchFamily="34" charset="-34"/>
                <a:cs typeface="TH SarabunPSK" panose="020B0500040200020003" pitchFamily="34" charset="-34"/>
              </a:rPr>
              <a:t>      การนำเข้า </a:t>
            </a:r>
            <a:r>
              <a:rPr lang="th-TH" sz="1400" dirty="0">
                <a:latin typeface="TH SarabunPSK" panose="020B0500040200020003" pitchFamily="34" charset="-34"/>
                <a:cs typeface="TH SarabunPSK" panose="020B0500040200020003" pitchFamily="34" charset="-34"/>
              </a:rPr>
              <a:t>มีมูลค่าอยู่ที่ </a:t>
            </a:r>
            <a:r>
              <a:rPr lang="en-US" sz="1400" dirty="0">
                <a:latin typeface="TH SarabunPSK" panose="020B0500040200020003" pitchFamily="34" charset="-34"/>
                <a:cs typeface="TH SarabunPSK" panose="020B0500040200020003" pitchFamily="34" charset="-34"/>
              </a:rPr>
              <a:t>3</a:t>
            </a:r>
            <a:r>
              <a:rPr lang="th-TH" sz="1400" dirty="0">
                <a:latin typeface="TH SarabunPSK" panose="020B0500040200020003" pitchFamily="34" charset="-34"/>
                <a:cs typeface="TH SarabunPSK" panose="020B0500040200020003" pitchFamily="34" charset="-34"/>
              </a:rPr>
              <a:t>,</a:t>
            </a:r>
            <a:r>
              <a:rPr lang="en-US" sz="1400" dirty="0">
                <a:latin typeface="TH SarabunPSK" panose="020B0500040200020003" pitchFamily="34" charset="-34"/>
                <a:cs typeface="TH SarabunPSK" panose="020B0500040200020003" pitchFamily="34" charset="-34"/>
              </a:rPr>
              <a:t>818</a:t>
            </a:r>
            <a:r>
              <a:rPr lang="th-TH" sz="1400" dirty="0">
                <a:latin typeface="TH SarabunPSK" panose="020B0500040200020003" pitchFamily="34" charset="-34"/>
                <a:cs typeface="TH SarabunPSK" panose="020B0500040200020003" pitchFamily="34" charset="-34"/>
              </a:rPr>
              <a:t> ล้านบาท เพิ่มขึ้นเมื่อเทียบกับเดือนก่อนหน้าร้อยละ 1</a:t>
            </a:r>
            <a:r>
              <a:rPr lang="en-US" sz="1400" dirty="0">
                <a:latin typeface="TH SarabunPSK" panose="020B0500040200020003" pitchFamily="34" charset="-34"/>
                <a:cs typeface="TH SarabunPSK" panose="020B0500040200020003" pitchFamily="34" charset="-34"/>
              </a:rPr>
              <a:t>3.5</a:t>
            </a:r>
            <a:r>
              <a:rPr lang="th-TH" sz="1400" dirty="0">
                <a:latin typeface="TH SarabunPSK" panose="020B0500040200020003" pitchFamily="34" charset="-34"/>
                <a:cs typeface="TH SarabunPSK" panose="020B0500040200020003" pitchFamily="34" charset="-34"/>
              </a:rPr>
              <a:t> เมื่อเทียบกับช่วงเดียวกับปีก่อน ขยายตัวร้อยละ </a:t>
            </a:r>
            <a:r>
              <a:rPr lang="en-US" sz="1400" dirty="0">
                <a:latin typeface="TH SarabunPSK" panose="020B0500040200020003" pitchFamily="34" charset="-34"/>
                <a:cs typeface="TH SarabunPSK" panose="020B0500040200020003" pitchFamily="34" charset="-34"/>
              </a:rPr>
              <a:t>48.2</a:t>
            </a:r>
            <a:r>
              <a:rPr lang="th-TH" sz="1400" dirty="0">
                <a:latin typeface="TH SarabunPSK" panose="020B0500040200020003" pitchFamily="34" charset="-34"/>
                <a:cs typeface="TH SarabunPSK" panose="020B0500040200020003" pitchFamily="34" charset="-34"/>
              </a:rPr>
              <a:t> โดยสินค้าที่มีมูลค่าการนำเข้าสูงสุด ได้แก่ เครื่องบำรุงรักษา และส่วนประกอบ อยู่ที่ </a:t>
            </a:r>
            <a:r>
              <a:rPr lang="en-US" sz="1400" dirty="0">
                <a:latin typeface="TH SarabunPSK" panose="020B0500040200020003" pitchFamily="34" charset="-34"/>
                <a:cs typeface="TH SarabunPSK" panose="020B0500040200020003" pitchFamily="34" charset="-34"/>
              </a:rPr>
              <a:t>2</a:t>
            </a:r>
            <a:r>
              <a:rPr lang="th-TH" sz="1400" dirty="0">
                <a:latin typeface="TH SarabunPSK" panose="020B0500040200020003" pitchFamily="34" charset="-34"/>
                <a:cs typeface="TH SarabunPSK" panose="020B0500040200020003" pitchFamily="34" charset="-34"/>
              </a:rPr>
              <a:t>,</a:t>
            </a:r>
            <a:r>
              <a:rPr lang="en-US" sz="1400" dirty="0">
                <a:latin typeface="TH SarabunPSK" panose="020B0500040200020003" pitchFamily="34" charset="-34"/>
                <a:cs typeface="TH SarabunPSK" panose="020B0500040200020003" pitchFamily="34" charset="-34"/>
              </a:rPr>
              <a:t>251</a:t>
            </a:r>
            <a:r>
              <a:rPr lang="th-TH" sz="1400" dirty="0">
                <a:latin typeface="TH SarabunPSK" panose="020B0500040200020003" pitchFamily="34" charset="-34"/>
                <a:cs typeface="TH SarabunPSK" panose="020B0500040200020003" pitchFamily="34" charset="-34"/>
              </a:rPr>
              <a:t> ล้านบาท    </a:t>
            </a:r>
            <a:r>
              <a:rPr lang="th-TH" sz="1400" b="1" dirty="0">
                <a:latin typeface="TH SarabunPSK" panose="020B0500040200020003" pitchFamily="34" charset="-34"/>
                <a:cs typeface="TH SarabunPSK" panose="020B0500040200020003" pitchFamily="34" charset="-34"/>
              </a:rPr>
              <a:t> </a:t>
            </a:r>
          </a:p>
          <a:p>
            <a:pPr algn="thaiDist"/>
            <a:r>
              <a:rPr lang="th-TH" sz="1400" b="1" dirty="0">
                <a:latin typeface="TH SarabunPSK" panose="020B0500040200020003" pitchFamily="34" charset="-34"/>
                <a:cs typeface="TH SarabunPSK" panose="020B0500040200020003" pitchFamily="34" charset="-34"/>
              </a:rPr>
              <a:t>      </a:t>
            </a:r>
            <a:r>
              <a:rPr lang="th-TH" sz="1400" b="1" dirty="0">
                <a:solidFill>
                  <a:srgbClr val="00B050"/>
                </a:solidFill>
                <a:latin typeface="TH SarabunPSK" panose="020B0500040200020003" pitchFamily="34" charset="-34"/>
                <a:cs typeface="TH SarabunPSK" panose="020B0500040200020003" pitchFamily="34" charset="-34"/>
              </a:rPr>
              <a:t>การส่งออก  </a:t>
            </a:r>
            <a:r>
              <a:rPr lang="th-TH" sz="1400" dirty="0">
                <a:latin typeface="TH SarabunPSK" panose="020B0500040200020003" pitchFamily="34" charset="-34"/>
                <a:cs typeface="TH SarabunPSK" panose="020B0500040200020003" pitchFamily="34" charset="-34"/>
              </a:rPr>
              <a:t>มีมูลค่าอยู่ที่ 3,</a:t>
            </a:r>
            <a:r>
              <a:rPr lang="en-US" sz="1400" dirty="0">
                <a:latin typeface="TH SarabunPSK" panose="020B0500040200020003" pitchFamily="34" charset="-34"/>
                <a:cs typeface="TH SarabunPSK" panose="020B0500040200020003" pitchFamily="34" charset="-34"/>
              </a:rPr>
              <a:t>215</a:t>
            </a:r>
            <a:r>
              <a:rPr lang="th-TH" sz="1400" dirty="0">
                <a:latin typeface="TH SarabunPSK" panose="020B0500040200020003" pitchFamily="34" charset="-34"/>
                <a:cs typeface="TH SarabunPSK" panose="020B0500040200020003" pitchFamily="34" charset="-34"/>
              </a:rPr>
              <a:t> ล้านบาท หดตัวเมื่อเทียบกับเดือนก่อนหน้าร้อยละ 1</a:t>
            </a:r>
            <a:r>
              <a:rPr lang="en-US" sz="1400" dirty="0">
                <a:latin typeface="TH SarabunPSK" panose="020B0500040200020003" pitchFamily="34" charset="-34"/>
                <a:cs typeface="TH SarabunPSK" panose="020B0500040200020003" pitchFamily="34" charset="-34"/>
              </a:rPr>
              <a:t>2.9</a:t>
            </a:r>
            <a:r>
              <a:rPr lang="th-TH" sz="1400" dirty="0">
                <a:latin typeface="TH SarabunPSK" panose="020B0500040200020003" pitchFamily="34" charset="-34"/>
                <a:cs typeface="TH SarabunPSK" panose="020B0500040200020003" pitchFamily="34" charset="-34"/>
              </a:rPr>
              <a:t> แต่เมื่อเทียบกับช่วงเดียวกับปีก่อน ขยายตัวร้อยละ </a:t>
            </a:r>
            <a:r>
              <a:rPr lang="en-US" sz="1400" dirty="0">
                <a:latin typeface="TH SarabunPSK" panose="020B0500040200020003" pitchFamily="34" charset="-34"/>
                <a:cs typeface="TH SarabunPSK" panose="020B0500040200020003" pitchFamily="34" charset="-34"/>
              </a:rPr>
              <a:t>57.9</a:t>
            </a:r>
            <a:r>
              <a:rPr lang="th-TH" sz="1400" dirty="0">
                <a:latin typeface="TH SarabunPSK" panose="020B0500040200020003" pitchFamily="34" charset="-34"/>
                <a:cs typeface="TH SarabunPSK" panose="020B0500040200020003" pitchFamily="34" charset="-34"/>
              </a:rPr>
              <a:t>  โดยสินค้าที่มีมูลค่าการส่งออกสูงสุด ได้แก่  แทรกเตอร์และส่วนประกอบ อยู่ที่ 1,</a:t>
            </a:r>
            <a:r>
              <a:rPr lang="en-US" sz="1400" dirty="0">
                <a:latin typeface="TH SarabunPSK" panose="020B0500040200020003" pitchFamily="34" charset="-34"/>
                <a:cs typeface="TH SarabunPSK" panose="020B0500040200020003" pitchFamily="34" charset="-34"/>
              </a:rPr>
              <a:t>463</a:t>
            </a:r>
            <a:r>
              <a:rPr lang="th-TH" sz="1400" dirty="0">
                <a:latin typeface="TH SarabunPSK" panose="020B0500040200020003" pitchFamily="34" charset="-34"/>
                <a:cs typeface="TH SarabunPSK" panose="020B0500040200020003" pitchFamily="34" charset="-34"/>
              </a:rPr>
              <a:t> ล้านบาท     </a:t>
            </a:r>
          </a:p>
          <a:p>
            <a:pPr algn="thaiDist"/>
            <a:r>
              <a:rPr lang="th-TH" sz="1400" b="1" dirty="0">
                <a:latin typeface="TH SarabunPSK" panose="020B0500040200020003" pitchFamily="34" charset="-34"/>
                <a:cs typeface="TH SarabunPSK" panose="020B0500040200020003" pitchFamily="34" charset="-34"/>
              </a:rPr>
              <a:t>   </a:t>
            </a:r>
            <a:r>
              <a:rPr lang="th-TH" sz="1400" b="1" dirty="0">
                <a:solidFill>
                  <a:srgbClr val="00B050"/>
                </a:solidFill>
                <a:latin typeface="TH SarabunPSK" panose="020B0500040200020003" pitchFamily="34" charset="-34"/>
                <a:cs typeface="TH SarabunPSK" panose="020B0500040200020003" pitchFamily="34" charset="-34"/>
              </a:rPr>
              <a:t>   ดุลการค้า </a:t>
            </a:r>
            <a:r>
              <a:rPr lang="th-TH" sz="1400" dirty="0">
                <a:latin typeface="TH SarabunPSK" panose="020B0500040200020003" pitchFamily="34" charset="-34"/>
                <a:cs typeface="TH SarabunPSK" panose="020B0500040200020003" pitchFamily="34" charset="-34"/>
              </a:rPr>
              <a:t>เครื่องจักรกลการเกษตรของไทยในเดือนนี้ ดุลการค้าขาดดุลอยู่ที่ </a:t>
            </a:r>
            <a:r>
              <a:rPr lang="en-US" sz="1400" dirty="0">
                <a:latin typeface="TH SarabunPSK" panose="020B0500040200020003" pitchFamily="34" charset="-34"/>
                <a:cs typeface="TH SarabunPSK" panose="020B0500040200020003" pitchFamily="34" charset="-34"/>
              </a:rPr>
              <a:t>603</a:t>
            </a:r>
            <a:r>
              <a:rPr lang="th-TH" sz="1400" dirty="0">
                <a:latin typeface="TH SarabunPSK" panose="020B0500040200020003" pitchFamily="34" charset="-34"/>
                <a:cs typeface="TH SarabunPSK" panose="020B0500040200020003" pitchFamily="34" charset="-34"/>
              </a:rPr>
              <a:t> ล้านบาท</a:t>
            </a:r>
          </a:p>
          <a:p>
            <a:pPr algn="thaiDist"/>
            <a:r>
              <a:rPr lang="th-TH" sz="1600" dirty="0">
                <a:latin typeface="TH SarabunPSK" panose="020B0500040200020003" pitchFamily="34" charset="-34"/>
                <a:cs typeface="TH SarabunPSK" panose="020B0500040200020003" pitchFamily="34" charset="-34"/>
              </a:rPr>
              <a:t>          </a:t>
            </a:r>
          </a:p>
        </p:txBody>
      </p:sp>
      <p:sp>
        <p:nvSpPr>
          <p:cNvPr id="11" name="Rectangle 10">
            <a:extLst>
              <a:ext uri="{FF2B5EF4-FFF2-40B4-BE49-F238E27FC236}">
                <a16:creationId xmlns:a16="http://schemas.microsoft.com/office/drawing/2014/main" id="{1D1B37A3-56B8-45D8-871D-BEA4160B5D22}"/>
              </a:ext>
            </a:extLst>
          </p:cNvPr>
          <p:cNvSpPr/>
          <p:nvPr/>
        </p:nvSpPr>
        <p:spPr>
          <a:xfrm>
            <a:off x="-28577" y="118746"/>
            <a:ext cx="7010401" cy="523220"/>
          </a:xfrm>
          <a:prstGeom prst="rect">
            <a:avLst/>
          </a:prstGeom>
        </p:spPr>
        <p:txBody>
          <a:bodyPr wrap="square">
            <a:spAutoFit/>
          </a:bodyPr>
          <a:lstStyle/>
          <a:p>
            <a:pPr algn="ctr"/>
            <a:r>
              <a:rPr lang="th-TH" sz="2800" b="1" i="1" dirty="0">
                <a:solidFill>
                  <a:schemeClr val="accent3">
                    <a:lumMod val="50000"/>
                  </a:schemeClr>
                </a:solidFill>
                <a:latin typeface="KodchiangUPC" panose="02020603050405020304" pitchFamily="18" charset="-34"/>
                <a:cs typeface="KodchiangUPC" panose="02020603050405020304" pitchFamily="18" charset="-34"/>
              </a:rPr>
              <a:t>ภาวะอุตสาหกรรมเครื่องจักรกลการเกษตร เดือนเมษายนปี 2564</a:t>
            </a:r>
          </a:p>
        </p:txBody>
      </p:sp>
      <p:graphicFrame>
        <p:nvGraphicFramePr>
          <p:cNvPr id="14" name="Table 13">
            <a:extLst>
              <a:ext uri="{FF2B5EF4-FFF2-40B4-BE49-F238E27FC236}">
                <a16:creationId xmlns:a16="http://schemas.microsoft.com/office/drawing/2014/main" id="{B2F62003-3BE7-4A3A-8AE0-481460EA07B2}"/>
              </a:ext>
            </a:extLst>
          </p:cNvPr>
          <p:cNvGraphicFramePr>
            <a:graphicFrameLocks noGrp="1"/>
          </p:cNvGraphicFramePr>
          <p:nvPr>
            <p:extLst>
              <p:ext uri="{D42A27DB-BD31-4B8C-83A1-F6EECF244321}">
                <p14:modId xmlns:p14="http://schemas.microsoft.com/office/powerpoint/2010/main" val="4283120332"/>
              </p:ext>
            </p:extLst>
          </p:nvPr>
        </p:nvGraphicFramePr>
        <p:xfrm>
          <a:off x="219878" y="859041"/>
          <a:ext cx="6362698" cy="1569365"/>
        </p:xfrm>
        <a:graphic>
          <a:graphicData uri="http://schemas.openxmlformats.org/drawingml/2006/table">
            <a:tbl>
              <a:tblPr>
                <a:tableStyleId>{5940675A-B579-460E-94D1-54222C63F5DA}</a:tableStyleId>
              </a:tblPr>
              <a:tblGrid>
                <a:gridCol w="967882">
                  <a:extLst>
                    <a:ext uri="{9D8B030D-6E8A-4147-A177-3AD203B41FA5}">
                      <a16:colId xmlns:a16="http://schemas.microsoft.com/office/drawing/2014/main" val="20000"/>
                    </a:ext>
                  </a:extLst>
                </a:gridCol>
                <a:gridCol w="449568">
                  <a:extLst>
                    <a:ext uri="{9D8B030D-6E8A-4147-A177-3AD203B41FA5}">
                      <a16:colId xmlns:a16="http://schemas.microsoft.com/office/drawing/2014/main" val="20001"/>
                    </a:ext>
                  </a:extLst>
                </a:gridCol>
                <a:gridCol w="449568">
                  <a:extLst>
                    <a:ext uri="{9D8B030D-6E8A-4147-A177-3AD203B41FA5}">
                      <a16:colId xmlns:a16="http://schemas.microsoft.com/office/drawing/2014/main" val="20002"/>
                    </a:ext>
                  </a:extLst>
                </a:gridCol>
                <a:gridCol w="449568">
                  <a:extLst>
                    <a:ext uri="{9D8B030D-6E8A-4147-A177-3AD203B41FA5}">
                      <a16:colId xmlns:a16="http://schemas.microsoft.com/office/drawing/2014/main" val="20003"/>
                    </a:ext>
                  </a:extLst>
                </a:gridCol>
                <a:gridCol w="449568">
                  <a:extLst>
                    <a:ext uri="{9D8B030D-6E8A-4147-A177-3AD203B41FA5}">
                      <a16:colId xmlns:a16="http://schemas.microsoft.com/office/drawing/2014/main" val="20004"/>
                    </a:ext>
                  </a:extLst>
                </a:gridCol>
                <a:gridCol w="449568">
                  <a:extLst>
                    <a:ext uri="{9D8B030D-6E8A-4147-A177-3AD203B41FA5}">
                      <a16:colId xmlns:a16="http://schemas.microsoft.com/office/drawing/2014/main" val="20005"/>
                    </a:ext>
                  </a:extLst>
                </a:gridCol>
                <a:gridCol w="449568">
                  <a:extLst>
                    <a:ext uri="{9D8B030D-6E8A-4147-A177-3AD203B41FA5}">
                      <a16:colId xmlns:a16="http://schemas.microsoft.com/office/drawing/2014/main" val="20006"/>
                    </a:ext>
                  </a:extLst>
                </a:gridCol>
                <a:gridCol w="449568">
                  <a:extLst>
                    <a:ext uri="{9D8B030D-6E8A-4147-A177-3AD203B41FA5}">
                      <a16:colId xmlns:a16="http://schemas.microsoft.com/office/drawing/2014/main" val="20007"/>
                    </a:ext>
                  </a:extLst>
                </a:gridCol>
                <a:gridCol w="449568">
                  <a:extLst>
                    <a:ext uri="{9D8B030D-6E8A-4147-A177-3AD203B41FA5}">
                      <a16:colId xmlns:a16="http://schemas.microsoft.com/office/drawing/2014/main" val="20008"/>
                    </a:ext>
                  </a:extLst>
                </a:gridCol>
                <a:gridCol w="449568">
                  <a:extLst>
                    <a:ext uri="{9D8B030D-6E8A-4147-A177-3AD203B41FA5}">
                      <a16:colId xmlns:a16="http://schemas.microsoft.com/office/drawing/2014/main" val="20009"/>
                    </a:ext>
                  </a:extLst>
                </a:gridCol>
                <a:gridCol w="449568">
                  <a:extLst>
                    <a:ext uri="{9D8B030D-6E8A-4147-A177-3AD203B41FA5}">
                      <a16:colId xmlns:a16="http://schemas.microsoft.com/office/drawing/2014/main" val="20010"/>
                    </a:ext>
                  </a:extLst>
                </a:gridCol>
                <a:gridCol w="449568">
                  <a:extLst>
                    <a:ext uri="{9D8B030D-6E8A-4147-A177-3AD203B41FA5}">
                      <a16:colId xmlns:a16="http://schemas.microsoft.com/office/drawing/2014/main" val="20011"/>
                    </a:ext>
                  </a:extLst>
                </a:gridCol>
                <a:gridCol w="449568">
                  <a:extLst>
                    <a:ext uri="{9D8B030D-6E8A-4147-A177-3AD203B41FA5}">
                      <a16:colId xmlns:a16="http://schemas.microsoft.com/office/drawing/2014/main" val="20012"/>
                    </a:ext>
                  </a:extLst>
                </a:gridCol>
              </a:tblGrid>
              <a:tr h="224195">
                <a:tc>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Agricultural</a:t>
                      </a:r>
                      <a:r>
                        <a:rPr lang="en-US" sz="1400" b="1" u="none" strike="noStrike" baseline="0" dirty="0">
                          <a:effectLst/>
                          <a:latin typeface="TH SarabunPSK" panose="020B0500040200020003" pitchFamily="34" charset="-34"/>
                          <a:cs typeface="TH SarabunPSK" panose="020B0500040200020003" pitchFamily="34" charset="-34"/>
                        </a:rPr>
                        <a:t> M.</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Jan</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Feb</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Mar</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Apr</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May</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Jun</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Jul</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Aug</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Sep</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Oct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Nov</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Dec</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3">
                        <a:lumMod val="40000"/>
                        <a:lumOff val="60000"/>
                      </a:schemeClr>
                    </a:solidFill>
                  </a:tcPr>
                </a:tc>
                <a:extLst>
                  <a:ext uri="{0D108BD9-81ED-4DB2-BD59-A6C34878D82A}">
                    <a16:rowId xmlns:a16="http://schemas.microsoft.com/office/drawing/2014/main" val="10000"/>
                  </a:ext>
                </a:extLst>
              </a:tr>
              <a:tr h="224195">
                <a:tc gridSpan="13">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Import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rgbClr val="FFFF99"/>
                    </a:solidFill>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extLst>
                  <a:ext uri="{0D108BD9-81ED-4DB2-BD59-A6C34878D82A}">
                    <a16:rowId xmlns:a16="http://schemas.microsoft.com/office/drawing/2014/main" val="10001"/>
                  </a:ext>
                </a:extLst>
              </a:tr>
              <a:tr h="22419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a:t>
                      </a:r>
                      <a:r>
                        <a:rPr lang="th-TH" sz="1400" b="1" u="none" strike="noStrike" dirty="0">
                          <a:effectLst/>
                          <a:latin typeface="TH SarabunPSK" panose="020B0500040200020003" pitchFamily="34" charset="-34"/>
                          <a:cs typeface="TH SarabunPSK" panose="020B0500040200020003" pitchFamily="34" charset="-34"/>
                        </a:rPr>
                        <a:t>3</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3,276</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2,060</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2,425</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2,577</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2,611</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2,536</a:t>
                      </a: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2,651</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3,012</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3,038</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2,853</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2,819</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2,975</a:t>
                      </a:r>
                    </a:p>
                  </a:txBody>
                  <a:tcPr marL="7025" marR="7025" marT="7025" marB="0" anchor="ctr"/>
                </a:tc>
                <a:extLst>
                  <a:ext uri="{0D108BD9-81ED-4DB2-BD59-A6C34878D82A}">
                    <a16:rowId xmlns:a16="http://schemas.microsoft.com/office/drawing/2014/main" val="10002"/>
                  </a:ext>
                </a:extLst>
              </a:tr>
              <a:tr h="22419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2564</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a:t>
                      </a:r>
                      <a:r>
                        <a:rPr lang="en-US" sz="1400" b="0" i="0" u="none" strike="noStrike" dirty="0">
                          <a:solidFill>
                            <a:srgbClr val="000000"/>
                          </a:solidFill>
                          <a:effectLst/>
                          <a:latin typeface="TH SarabunPSK" panose="020B0500040200020003" pitchFamily="34" charset="-34"/>
                          <a:cs typeface="TH SarabunPSK" panose="020B0500040200020003" pitchFamily="34" charset="-34"/>
                        </a:rPr>
                        <a:t>,868</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2,813</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3,362</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3,818</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extLst>
                  <a:ext uri="{0D108BD9-81ED-4DB2-BD59-A6C34878D82A}">
                    <a16:rowId xmlns:a16="http://schemas.microsoft.com/office/drawing/2014/main" val="10003"/>
                  </a:ext>
                </a:extLst>
              </a:tr>
              <a:tr h="224195">
                <a:tc gridSpan="13">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Export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rgbClr val="FFFF99"/>
                    </a:solidFill>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7025" marR="7025" marT="7025" marB="0" anchor="b"/>
                </a:tc>
                <a:extLst>
                  <a:ext uri="{0D108BD9-81ED-4DB2-BD59-A6C34878D82A}">
                    <a16:rowId xmlns:a16="http://schemas.microsoft.com/office/drawing/2014/main" val="10004"/>
                  </a:ext>
                </a:extLst>
              </a:tr>
              <a:tr h="22419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a:t>
                      </a:r>
                      <a:r>
                        <a:rPr lang="th-TH" sz="1400" b="1" u="none" strike="noStrike" dirty="0">
                          <a:effectLst/>
                          <a:latin typeface="TH SarabunPSK" panose="020B0500040200020003" pitchFamily="34" charset="-34"/>
                          <a:cs typeface="TH SarabunPSK" panose="020B0500040200020003" pitchFamily="34" charset="-34"/>
                        </a:rPr>
                        <a:t>3</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2,897</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2,780</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2,850</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2,037 </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2,045</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1,940</a:t>
                      </a: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2,832</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3,051</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3,190</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3,985</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3,892</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3,395</a:t>
                      </a:r>
                    </a:p>
                  </a:txBody>
                  <a:tcPr marL="7025" marR="7025" marT="7025" marB="0" anchor="ctr"/>
                </a:tc>
                <a:extLst>
                  <a:ext uri="{0D108BD9-81ED-4DB2-BD59-A6C34878D82A}">
                    <a16:rowId xmlns:a16="http://schemas.microsoft.com/office/drawing/2014/main" val="10005"/>
                  </a:ext>
                </a:extLst>
              </a:tr>
              <a:tr h="22419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2564</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3,740</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3,210</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3,691</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3,215</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extLst>
                  <a:ext uri="{0D108BD9-81ED-4DB2-BD59-A6C34878D82A}">
                    <a16:rowId xmlns:a16="http://schemas.microsoft.com/office/drawing/2014/main" val="10006"/>
                  </a:ext>
                </a:extLst>
              </a:tr>
            </a:tbl>
          </a:graphicData>
        </a:graphic>
      </p:graphicFrame>
      <p:pic>
        <p:nvPicPr>
          <p:cNvPr id="7" name="Picture 6" descr="A tractor in a field&#10;&#10;Description automatically generated">
            <a:extLst>
              <a:ext uri="{FF2B5EF4-FFF2-40B4-BE49-F238E27FC236}">
                <a16:creationId xmlns:a16="http://schemas.microsoft.com/office/drawing/2014/main" id="{C56EFE57-997C-4363-A31A-E7342ACA80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00" y="5486400"/>
            <a:ext cx="2664000" cy="166499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DC83227-A8F6-4C26-8613-CF890B056962}"/>
              </a:ext>
            </a:extLst>
          </p:cNvPr>
          <p:cNvPicPr>
            <a:picLocks/>
          </p:cNvPicPr>
          <p:nvPr/>
        </p:nvPicPr>
        <p:blipFill>
          <a:blip r:embed="rId3"/>
          <a:stretch>
            <a:fillRect/>
          </a:stretch>
        </p:blipFill>
        <p:spPr>
          <a:xfrm>
            <a:off x="3544800" y="2778300"/>
            <a:ext cx="3160800" cy="1350000"/>
          </a:xfrm>
          <a:prstGeom prst="rect">
            <a:avLst/>
          </a:prstGeom>
        </p:spPr>
      </p:pic>
      <p:pic>
        <p:nvPicPr>
          <p:cNvPr id="8" name="Picture 7">
            <a:extLst>
              <a:ext uri="{FF2B5EF4-FFF2-40B4-BE49-F238E27FC236}">
                <a16:creationId xmlns:a16="http://schemas.microsoft.com/office/drawing/2014/main" id="{8D4AC66D-F2DD-40E0-BB50-2E215561AD95}"/>
              </a:ext>
            </a:extLst>
          </p:cNvPr>
          <p:cNvPicPr>
            <a:picLocks/>
          </p:cNvPicPr>
          <p:nvPr/>
        </p:nvPicPr>
        <p:blipFill>
          <a:blip r:embed="rId4"/>
          <a:stretch>
            <a:fillRect/>
          </a:stretch>
        </p:blipFill>
        <p:spPr>
          <a:xfrm>
            <a:off x="3657600" y="4240200"/>
            <a:ext cx="2664000" cy="1627200"/>
          </a:xfrm>
          <a:prstGeom prst="rect">
            <a:avLst/>
          </a:prstGeom>
        </p:spPr>
      </p:pic>
      <p:pic>
        <p:nvPicPr>
          <p:cNvPr id="10" name="Picture 9">
            <a:extLst>
              <a:ext uri="{FF2B5EF4-FFF2-40B4-BE49-F238E27FC236}">
                <a16:creationId xmlns:a16="http://schemas.microsoft.com/office/drawing/2014/main" id="{FC7913A0-8168-41AE-B18D-C26106855B38}"/>
              </a:ext>
            </a:extLst>
          </p:cNvPr>
          <p:cNvPicPr>
            <a:picLocks/>
          </p:cNvPicPr>
          <p:nvPr/>
        </p:nvPicPr>
        <p:blipFill>
          <a:blip r:embed="rId5"/>
          <a:stretch>
            <a:fillRect/>
          </a:stretch>
        </p:blipFill>
        <p:spPr>
          <a:xfrm>
            <a:off x="3673141" y="5908851"/>
            <a:ext cx="2664000" cy="1627200"/>
          </a:xfrm>
          <a:prstGeom prst="rect">
            <a:avLst/>
          </a:prstGeom>
        </p:spPr>
      </p:pic>
    </p:spTree>
    <p:extLst>
      <p:ext uri="{BB962C8B-B14F-4D97-AF65-F5344CB8AC3E}">
        <p14:creationId xmlns:p14="http://schemas.microsoft.com/office/powerpoint/2010/main" val="8258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0311" y="8754712"/>
            <a:ext cx="504825" cy="2652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i="1" dirty="0">
                <a:ln w="11430"/>
                <a:solidFill>
                  <a:schemeClr val="tx1"/>
                </a:solidFill>
                <a:latin typeface="TH SarabunPSK" panose="020B0500040200020003" pitchFamily="34" charset="-34"/>
                <a:cs typeface="TH SarabunPSK" panose="020B0500040200020003" pitchFamily="34" charset="-34"/>
              </a:rPr>
              <a:t>9</a:t>
            </a:r>
            <a:endParaRPr lang="th-TH" sz="2000" b="1" i="1" dirty="0">
              <a:ln w="11430"/>
              <a:solidFill>
                <a:schemeClr val="tx1"/>
              </a:solidFill>
              <a:latin typeface="TH SarabunPSK" panose="020B0500040200020003" pitchFamily="34" charset="-34"/>
              <a:cs typeface="TH SarabunPSK" panose="020B0500040200020003" pitchFamily="34" charset="-34"/>
            </a:endParaRPr>
          </a:p>
        </p:txBody>
      </p:sp>
      <p:sp>
        <p:nvSpPr>
          <p:cNvPr id="5" name="Rounded Rectangle 4"/>
          <p:cNvSpPr/>
          <p:nvPr/>
        </p:nvSpPr>
        <p:spPr>
          <a:xfrm>
            <a:off x="152402" y="640902"/>
            <a:ext cx="6497653" cy="8122098"/>
          </a:xfrm>
          <a:prstGeom prst="roundRect">
            <a:avLst>
              <a:gd name="adj" fmla="val 63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TH SarabunPSK" panose="020B0500040200020003" pitchFamily="34" charset="-34"/>
                <a:cs typeface="TH SarabunPSK" panose="020B0500040200020003" pitchFamily="34" charset="-34"/>
              </a:rPr>
              <a:t>ตัวชี้วัดทางเศรษฐกิจที่ส่งสัญญาณบวกและต่ออุตสาหกรรมเครื่องจักรกลไทย</a:t>
            </a:r>
            <a:endParaRPr lang="en-US" b="1" dirty="0">
              <a:latin typeface="TH SarabunPSK" panose="020B0500040200020003" pitchFamily="34" charset="-34"/>
              <a:cs typeface="TH SarabunPSK" panose="020B0500040200020003" pitchFamily="34" charset="-34"/>
            </a:endParaRPr>
          </a:p>
        </p:txBody>
      </p:sp>
      <p:sp>
        <p:nvSpPr>
          <p:cNvPr id="17" name="TextBox 16">
            <a:extLst>
              <a:ext uri="{FF2B5EF4-FFF2-40B4-BE49-F238E27FC236}">
                <a16:creationId xmlns:a16="http://schemas.microsoft.com/office/drawing/2014/main" id="{D303EB31-8466-40F9-8AB9-102F41ECCA61}"/>
              </a:ext>
            </a:extLst>
          </p:cNvPr>
          <p:cNvSpPr txBox="1"/>
          <p:nvPr/>
        </p:nvSpPr>
        <p:spPr>
          <a:xfrm>
            <a:off x="409858" y="2644211"/>
            <a:ext cx="3247742" cy="2923877"/>
          </a:xfrm>
          <a:prstGeom prst="rect">
            <a:avLst/>
          </a:prstGeom>
          <a:noFill/>
        </p:spPr>
        <p:txBody>
          <a:bodyPr wrap="square" rtlCol="0">
            <a:spAutoFit/>
          </a:bodyPr>
          <a:lstStyle/>
          <a:p>
            <a:r>
              <a:rPr lang="th-TH" sz="1400" b="1" dirty="0">
                <a:solidFill>
                  <a:schemeClr val="accent6">
                    <a:lumMod val="75000"/>
                  </a:schemeClr>
                </a:solidFill>
                <a:latin typeface="TH SarabunPSK" panose="020B0500040200020003" pitchFamily="34" charset="-34"/>
                <a:cs typeface="TH SarabunPSK" panose="020B0500040200020003" pitchFamily="34" charset="-34"/>
              </a:rPr>
              <a:t>มูลค่าการค้าเครื่องจักรกลอุตสาหกรรม</a:t>
            </a:r>
          </a:p>
          <a:p>
            <a:pPr algn="thaiDist"/>
            <a:r>
              <a:rPr lang="th-TH" sz="1400" b="1" dirty="0">
                <a:solidFill>
                  <a:srgbClr val="00B050"/>
                </a:solidFill>
                <a:latin typeface="TH SarabunPSK" panose="020B0500040200020003" pitchFamily="34" charset="-34"/>
                <a:cs typeface="TH SarabunPSK" panose="020B0500040200020003" pitchFamily="34" charset="-34"/>
              </a:rPr>
              <a:t>      </a:t>
            </a:r>
            <a:r>
              <a:rPr lang="th-TH" sz="1400" b="1" dirty="0">
                <a:solidFill>
                  <a:schemeClr val="accent6"/>
                </a:solidFill>
                <a:latin typeface="TH SarabunPSK" panose="020B0500040200020003" pitchFamily="34" charset="-34"/>
                <a:cs typeface="TH SarabunPSK" panose="020B0500040200020003" pitchFamily="34" charset="-34"/>
              </a:rPr>
              <a:t>การนำเข้า </a:t>
            </a:r>
            <a:r>
              <a:rPr lang="th-TH" sz="1400" dirty="0">
                <a:latin typeface="TH SarabunPSK" panose="020B0500040200020003" pitchFamily="34" charset="-34"/>
                <a:cs typeface="TH SarabunPSK" panose="020B0500040200020003" pitchFamily="34" charset="-34"/>
              </a:rPr>
              <a:t>มีมูลค่าอยู่ที่ 2</a:t>
            </a:r>
            <a:r>
              <a:rPr lang="en-US" sz="1400" dirty="0">
                <a:latin typeface="TH SarabunPSK" panose="020B0500040200020003" pitchFamily="34" charset="-34"/>
                <a:cs typeface="TH SarabunPSK" panose="020B0500040200020003" pitchFamily="34" charset="-34"/>
              </a:rPr>
              <a:t>7</a:t>
            </a:r>
            <a:r>
              <a:rPr lang="th-TH" sz="1400" dirty="0">
                <a:latin typeface="TH SarabunPSK" panose="020B0500040200020003" pitchFamily="34" charset="-34"/>
                <a:cs typeface="TH SarabunPSK" panose="020B0500040200020003" pitchFamily="34" charset="-34"/>
              </a:rPr>
              <a:t>,</a:t>
            </a:r>
            <a:r>
              <a:rPr lang="en-US" sz="1400" dirty="0">
                <a:latin typeface="TH SarabunPSK" panose="020B0500040200020003" pitchFamily="34" charset="-34"/>
                <a:cs typeface="TH SarabunPSK" panose="020B0500040200020003" pitchFamily="34" charset="-34"/>
              </a:rPr>
              <a:t>991</a:t>
            </a:r>
            <a:r>
              <a:rPr lang="th-TH" sz="1400" dirty="0">
                <a:latin typeface="TH SarabunPSK" panose="020B0500040200020003" pitchFamily="34" charset="-34"/>
                <a:cs typeface="TH SarabunPSK" panose="020B0500040200020003" pitchFamily="34" charset="-34"/>
              </a:rPr>
              <a:t> ล้านบาท หดตัวเมื่อเทียบกับเดือนก่อนหน้าร้อยละ </a:t>
            </a:r>
            <a:r>
              <a:rPr lang="en-US" sz="1400" dirty="0">
                <a:latin typeface="TH SarabunPSK" panose="020B0500040200020003" pitchFamily="34" charset="-34"/>
                <a:cs typeface="TH SarabunPSK" panose="020B0500040200020003" pitchFamily="34" charset="-34"/>
              </a:rPr>
              <a:t>2.1</a:t>
            </a:r>
            <a:r>
              <a:rPr lang="th-TH" sz="1400" dirty="0">
                <a:latin typeface="TH SarabunPSK" panose="020B0500040200020003" pitchFamily="34" charset="-34"/>
                <a:cs typeface="TH SarabunPSK" panose="020B0500040200020003" pitchFamily="34" charset="-34"/>
              </a:rPr>
              <a:t> และขยายตัวเมื่อเทียบกับปีก่อนหน้าร้อยละ </a:t>
            </a:r>
            <a:r>
              <a:rPr lang="en-US" sz="1400" dirty="0">
                <a:latin typeface="TH SarabunPSK" panose="020B0500040200020003" pitchFamily="34" charset="-34"/>
                <a:cs typeface="TH SarabunPSK" panose="020B0500040200020003" pitchFamily="34" charset="-34"/>
              </a:rPr>
              <a:t>7.4</a:t>
            </a:r>
            <a:r>
              <a:rPr lang="th-TH" sz="1400" dirty="0">
                <a:latin typeface="TH SarabunPSK" panose="020B0500040200020003" pitchFamily="34" charset="-34"/>
                <a:cs typeface="TH SarabunPSK" panose="020B0500040200020003" pitchFamily="34" charset="-34"/>
              </a:rPr>
              <a:t> โดยสินค้าที่มีมูลค่าการนำเข้าสูงสุด ได้แก่เครื่องสูบลม/อัดลม และส่วนประกอบ (เครื่องจักรใช้ในอุตสาหกรรมทั่วไป) อยู่ที่ </a:t>
            </a:r>
            <a:r>
              <a:rPr lang="en-US" sz="1400" dirty="0">
                <a:latin typeface="TH SarabunPSK" panose="020B0500040200020003" pitchFamily="34" charset="-34"/>
                <a:cs typeface="TH SarabunPSK" panose="020B0500040200020003" pitchFamily="34" charset="-34"/>
              </a:rPr>
              <a:t>3,433 </a:t>
            </a:r>
            <a:r>
              <a:rPr lang="th-TH" sz="1400" dirty="0">
                <a:latin typeface="TH SarabunPSK" panose="020B0500040200020003" pitchFamily="34" charset="-34"/>
                <a:cs typeface="TH SarabunPSK" panose="020B0500040200020003" pitchFamily="34" charset="-34"/>
              </a:rPr>
              <a:t>ล้านบาท</a:t>
            </a:r>
          </a:p>
          <a:p>
            <a:pPr algn="thaiDist"/>
            <a:r>
              <a:rPr lang="th-TH" sz="1400" b="1" dirty="0">
                <a:solidFill>
                  <a:schemeClr val="accent6"/>
                </a:solidFill>
                <a:latin typeface="TH SarabunPSK" panose="020B0500040200020003" pitchFamily="34" charset="-34"/>
                <a:cs typeface="TH SarabunPSK" panose="020B0500040200020003" pitchFamily="34" charset="-34"/>
              </a:rPr>
              <a:t>    การส่งออก </a:t>
            </a:r>
            <a:r>
              <a:rPr lang="th-TH" sz="1400" dirty="0">
                <a:latin typeface="TH SarabunPSK" panose="020B0500040200020003" pitchFamily="34" charset="-34"/>
                <a:cs typeface="TH SarabunPSK" panose="020B0500040200020003" pitchFamily="34" charset="-34"/>
              </a:rPr>
              <a:t>มีมูลค่าอยู่ที่ 1</a:t>
            </a:r>
            <a:r>
              <a:rPr lang="en-US" sz="1400" dirty="0">
                <a:latin typeface="TH SarabunPSK" panose="020B0500040200020003" pitchFamily="34" charset="-34"/>
                <a:cs typeface="TH SarabunPSK" panose="020B0500040200020003" pitchFamily="34" charset="-34"/>
              </a:rPr>
              <a:t>3</a:t>
            </a:r>
            <a:r>
              <a:rPr lang="th-TH" sz="1400" dirty="0">
                <a:latin typeface="TH SarabunPSK" panose="020B0500040200020003" pitchFamily="34" charset="-34"/>
                <a:cs typeface="TH SarabunPSK" panose="020B0500040200020003" pitchFamily="34" charset="-34"/>
              </a:rPr>
              <a:t>,</a:t>
            </a:r>
            <a:r>
              <a:rPr lang="en-US" sz="1400" dirty="0">
                <a:latin typeface="TH SarabunPSK" panose="020B0500040200020003" pitchFamily="34" charset="-34"/>
                <a:cs typeface="TH SarabunPSK" panose="020B0500040200020003" pitchFamily="34" charset="-34"/>
              </a:rPr>
              <a:t>910</a:t>
            </a:r>
            <a:r>
              <a:rPr lang="th-TH" sz="1400" dirty="0">
                <a:latin typeface="TH SarabunPSK" panose="020B0500040200020003" pitchFamily="34" charset="-34"/>
                <a:cs typeface="TH SarabunPSK" panose="020B0500040200020003" pitchFamily="34" charset="-34"/>
              </a:rPr>
              <a:t> ล้านบาท หดตัวเมื่อเทียบกับเดือนก่อนหน้า ร้อยละ </a:t>
            </a:r>
            <a:r>
              <a:rPr lang="en-US" sz="1400" dirty="0">
                <a:latin typeface="TH SarabunPSK" panose="020B0500040200020003" pitchFamily="34" charset="-34"/>
                <a:cs typeface="TH SarabunPSK" panose="020B0500040200020003" pitchFamily="34" charset="-34"/>
              </a:rPr>
              <a:t>4.8</a:t>
            </a:r>
            <a:r>
              <a:rPr lang="th-TH" sz="1400" dirty="0">
                <a:latin typeface="TH SarabunPSK" panose="020B0500040200020003" pitchFamily="34" charset="-34"/>
                <a:cs typeface="TH SarabunPSK" panose="020B0500040200020003" pitchFamily="34" charset="-34"/>
              </a:rPr>
              <a:t> และขยายเมื่อเทียบกับปีก่อนหน้า ร้อยละ </a:t>
            </a:r>
            <a:r>
              <a:rPr lang="en-US" sz="1400" dirty="0">
                <a:latin typeface="TH SarabunPSK" panose="020B0500040200020003" pitchFamily="34" charset="-34"/>
                <a:cs typeface="TH SarabunPSK" panose="020B0500040200020003" pitchFamily="34" charset="-34"/>
              </a:rPr>
              <a:t>22.8</a:t>
            </a:r>
            <a:r>
              <a:rPr lang="th-TH" sz="1400" dirty="0">
                <a:latin typeface="TH SarabunPSK" panose="020B0500040200020003" pitchFamily="34" charset="-34"/>
                <a:cs typeface="TH SarabunPSK" panose="020B0500040200020003" pitchFamily="34" charset="-34"/>
              </a:rPr>
              <a:t> โดยสินค้าที่มีมูลค่าการส่งออกสูงสุด ได้แก่เครื่องสูบลม/อัดลม และส่วนประกอบ (เครื่องจักรใช้ในอุตสาหกรรมทั่วไป) อยู่ที่ </a:t>
            </a:r>
            <a:r>
              <a:rPr lang="en-US" sz="1400" dirty="0">
                <a:latin typeface="TH SarabunPSK" panose="020B0500040200020003" pitchFamily="34" charset="-34"/>
                <a:cs typeface="TH SarabunPSK" panose="020B0500040200020003" pitchFamily="34" charset="-34"/>
              </a:rPr>
              <a:t>2,166 </a:t>
            </a:r>
            <a:r>
              <a:rPr lang="th-TH" sz="1400" dirty="0">
                <a:latin typeface="TH SarabunPSK" panose="020B0500040200020003" pitchFamily="34" charset="-34"/>
                <a:cs typeface="TH SarabunPSK" panose="020B0500040200020003" pitchFamily="34" charset="-34"/>
              </a:rPr>
              <a:t>ล้านบาท</a:t>
            </a:r>
            <a:r>
              <a:rPr lang="th-TH" sz="1400" b="1" dirty="0">
                <a:solidFill>
                  <a:schemeClr val="accent6"/>
                </a:solidFill>
                <a:latin typeface="TH SarabunPSK" panose="020B0500040200020003" pitchFamily="34" charset="-34"/>
                <a:cs typeface="TH SarabunPSK" panose="020B0500040200020003" pitchFamily="34" charset="-34"/>
              </a:rPr>
              <a:t>     </a:t>
            </a:r>
          </a:p>
          <a:p>
            <a:pPr algn="thaiDist"/>
            <a:r>
              <a:rPr lang="th-TH" sz="1400" b="1" dirty="0">
                <a:solidFill>
                  <a:schemeClr val="accent6"/>
                </a:solidFill>
                <a:latin typeface="TH SarabunPSK" panose="020B0500040200020003" pitchFamily="34" charset="-34"/>
                <a:cs typeface="TH SarabunPSK" panose="020B0500040200020003" pitchFamily="34" charset="-34"/>
              </a:rPr>
              <a:t>    ดุลการค้า </a:t>
            </a:r>
            <a:r>
              <a:rPr lang="th-TH" sz="1400" dirty="0">
                <a:latin typeface="TH SarabunPSK" panose="020B0500040200020003" pitchFamily="34" charset="-34"/>
                <a:cs typeface="TH SarabunPSK" panose="020B0500040200020003" pitchFamily="34" charset="-34"/>
              </a:rPr>
              <a:t>เครื่องจักรอุตสาหกรรมของไทยในเดือนนี้ ดุลการค้าขาดดุลอยู่ที่ 1</a:t>
            </a:r>
            <a:r>
              <a:rPr lang="en-US" sz="1400" dirty="0">
                <a:latin typeface="TH SarabunPSK" panose="020B0500040200020003" pitchFamily="34" charset="-34"/>
                <a:cs typeface="TH SarabunPSK" panose="020B0500040200020003" pitchFamily="34" charset="-34"/>
              </a:rPr>
              <a:t>4,081</a:t>
            </a:r>
            <a:r>
              <a:rPr lang="th-TH" sz="1400" dirty="0">
                <a:latin typeface="TH SarabunPSK" panose="020B0500040200020003" pitchFamily="34" charset="-34"/>
                <a:cs typeface="TH SarabunPSK" panose="020B0500040200020003" pitchFamily="34" charset="-34"/>
              </a:rPr>
              <a:t> ล้านบาท</a:t>
            </a:r>
            <a:r>
              <a:rPr lang="th-TH" sz="1600" dirty="0">
                <a:latin typeface="TH SarabunPSK" panose="020B0500040200020003" pitchFamily="34" charset="-34"/>
                <a:cs typeface="TH SarabunPSK" panose="020B0500040200020003" pitchFamily="34" charset="-34"/>
              </a:rPr>
              <a:t>          </a:t>
            </a:r>
          </a:p>
        </p:txBody>
      </p:sp>
      <p:sp>
        <p:nvSpPr>
          <p:cNvPr id="11" name="Rectangle 10">
            <a:extLst>
              <a:ext uri="{FF2B5EF4-FFF2-40B4-BE49-F238E27FC236}">
                <a16:creationId xmlns:a16="http://schemas.microsoft.com/office/drawing/2014/main" id="{1D1B37A3-56B8-45D8-871D-BEA4160B5D22}"/>
              </a:ext>
            </a:extLst>
          </p:cNvPr>
          <p:cNvSpPr/>
          <p:nvPr/>
        </p:nvSpPr>
        <p:spPr>
          <a:xfrm>
            <a:off x="-28577" y="118746"/>
            <a:ext cx="7010401" cy="523220"/>
          </a:xfrm>
          <a:prstGeom prst="rect">
            <a:avLst/>
          </a:prstGeom>
        </p:spPr>
        <p:txBody>
          <a:bodyPr wrap="square">
            <a:spAutoFit/>
          </a:bodyPr>
          <a:lstStyle/>
          <a:p>
            <a:pPr algn="ctr"/>
            <a:r>
              <a:rPr lang="th-TH" sz="2800" b="1" i="1" dirty="0">
                <a:solidFill>
                  <a:schemeClr val="accent6">
                    <a:lumMod val="75000"/>
                  </a:schemeClr>
                </a:solidFill>
                <a:latin typeface="KodchiangUPC" panose="02020603050405020304" pitchFamily="18" charset="-34"/>
                <a:cs typeface="KodchiangUPC" panose="02020603050405020304" pitchFamily="18" charset="-34"/>
              </a:rPr>
              <a:t>ภาวะอุตสาหกรรมเครื่องจักรกลอุตสาหกรรม เดือนเมษายนปี 2564</a:t>
            </a:r>
          </a:p>
        </p:txBody>
      </p:sp>
      <p:graphicFrame>
        <p:nvGraphicFramePr>
          <p:cNvPr id="13" name="Table 12">
            <a:extLst>
              <a:ext uri="{FF2B5EF4-FFF2-40B4-BE49-F238E27FC236}">
                <a16:creationId xmlns:a16="http://schemas.microsoft.com/office/drawing/2014/main" id="{7FA27419-ED9F-4437-BA0B-7F6DB954300D}"/>
              </a:ext>
            </a:extLst>
          </p:cNvPr>
          <p:cNvGraphicFramePr>
            <a:graphicFrameLocks noGrp="1"/>
          </p:cNvGraphicFramePr>
          <p:nvPr>
            <p:extLst>
              <p:ext uri="{D42A27DB-BD31-4B8C-83A1-F6EECF244321}">
                <p14:modId xmlns:p14="http://schemas.microsoft.com/office/powerpoint/2010/main" val="108099819"/>
              </p:ext>
            </p:extLst>
          </p:nvPr>
        </p:nvGraphicFramePr>
        <p:xfrm>
          <a:off x="193432" y="878939"/>
          <a:ext cx="6400799" cy="1569365"/>
        </p:xfrm>
        <a:graphic>
          <a:graphicData uri="http://schemas.openxmlformats.org/drawingml/2006/table">
            <a:tbl>
              <a:tblPr>
                <a:tableStyleId>{5940675A-B579-460E-94D1-54222C63F5DA}</a:tableStyleId>
              </a:tblPr>
              <a:tblGrid>
                <a:gridCol w="806171">
                  <a:extLst>
                    <a:ext uri="{9D8B030D-6E8A-4147-A177-3AD203B41FA5}">
                      <a16:colId xmlns:a16="http://schemas.microsoft.com/office/drawing/2014/main" val="20000"/>
                    </a:ext>
                  </a:extLst>
                </a:gridCol>
                <a:gridCol w="466219">
                  <a:extLst>
                    <a:ext uri="{9D8B030D-6E8A-4147-A177-3AD203B41FA5}">
                      <a16:colId xmlns:a16="http://schemas.microsoft.com/office/drawing/2014/main" val="20001"/>
                    </a:ext>
                  </a:extLst>
                </a:gridCol>
                <a:gridCol w="466219">
                  <a:extLst>
                    <a:ext uri="{9D8B030D-6E8A-4147-A177-3AD203B41FA5}">
                      <a16:colId xmlns:a16="http://schemas.microsoft.com/office/drawing/2014/main" val="20002"/>
                    </a:ext>
                  </a:extLst>
                </a:gridCol>
                <a:gridCol w="466219">
                  <a:extLst>
                    <a:ext uri="{9D8B030D-6E8A-4147-A177-3AD203B41FA5}">
                      <a16:colId xmlns:a16="http://schemas.microsoft.com/office/drawing/2014/main" val="20003"/>
                    </a:ext>
                  </a:extLst>
                </a:gridCol>
                <a:gridCol w="466219">
                  <a:extLst>
                    <a:ext uri="{9D8B030D-6E8A-4147-A177-3AD203B41FA5}">
                      <a16:colId xmlns:a16="http://schemas.microsoft.com/office/drawing/2014/main" val="20004"/>
                    </a:ext>
                  </a:extLst>
                </a:gridCol>
                <a:gridCol w="466219">
                  <a:extLst>
                    <a:ext uri="{9D8B030D-6E8A-4147-A177-3AD203B41FA5}">
                      <a16:colId xmlns:a16="http://schemas.microsoft.com/office/drawing/2014/main" val="20005"/>
                    </a:ext>
                  </a:extLst>
                </a:gridCol>
                <a:gridCol w="466219">
                  <a:extLst>
                    <a:ext uri="{9D8B030D-6E8A-4147-A177-3AD203B41FA5}">
                      <a16:colId xmlns:a16="http://schemas.microsoft.com/office/drawing/2014/main" val="20006"/>
                    </a:ext>
                  </a:extLst>
                </a:gridCol>
                <a:gridCol w="466219">
                  <a:extLst>
                    <a:ext uri="{9D8B030D-6E8A-4147-A177-3AD203B41FA5}">
                      <a16:colId xmlns:a16="http://schemas.microsoft.com/office/drawing/2014/main" val="20007"/>
                    </a:ext>
                  </a:extLst>
                </a:gridCol>
                <a:gridCol w="466219">
                  <a:extLst>
                    <a:ext uri="{9D8B030D-6E8A-4147-A177-3AD203B41FA5}">
                      <a16:colId xmlns:a16="http://schemas.microsoft.com/office/drawing/2014/main" val="20008"/>
                    </a:ext>
                  </a:extLst>
                </a:gridCol>
                <a:gridCol w="466219">
                  <a:extLst>
                    <a:ext uri="{9D8B030D-6E8A-4147-A177-3AD203B41FA5}">
                      <a16:colId xmlns:a16="http://schemas.microsoft.com/office/drawing/2014/main" val="20009"/>
                    </a:ext>
                  </a:extLst>
                </a:gridCol>
                <a:gridCol w="466219">
                  <a:extLst>
                    <a:ext uri="{9D8B030D-6E8A-4147-A177-3AD203B41FA5}">
                      <a16:colId xmlns:a16="http://schemas.microsoft.com/office/drawing/2014/main" val="20010"/>
                    </a:ext>
                  </a:extLst>
                </a:gridCol>
                <a:gridCol w="466219">
                  <a:extLst>
                    <a:ext uri="{9D8B030D-6E8A-4147-A177-3AD203B41FA5}">
                      <a16:colId xmlns:a16="http://schemas.microsoft.com/office/drawing/2014/main" val="20011"/>
                    </a:ext>
                  </a:extLst>
                </a:gridCol>
                <a:gridCol w="466219">
                  <a:extLst>
                    <a:ext uri="{9D8B030D-6E8A-4147-A177-3AD203B41FA5}">
                      <a16:colId xmlns:a16="http://schemas.microsoft.com/office/drawing/2014/main" val="20012"/>
                    </a:ext>
                  </a:extLst>
                </a:gridCol>
              </a:tblGrid>
              <a:tr h="224195">
                <a:tc>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Industrial M.</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Jan</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Feb</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Mar</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Apr</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May</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Jun</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Jul</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Aug</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Sep</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Oct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Nov</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Dec</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chemeClr val="accent6">
                        <a:lumMod val="40000"/>
                        <a:lumOff val="60000"/>
                      </a:schemeClr>
                    </a:solidFill>
                  </a:tcPr>
                </a:tc>
                <a:extLst>
                  <a:ext uri="{0D108BD9-81ED-4DB2-BD59-A6C34878D82A}">
                    <a16:rowId xmlns:a16="http://schemas.microsoft.com/office/drawing/2014/main" val="10000"/>
                  </a:ext>
                </a:extLst>
              </a:tr>
              <a:tr h="224195">
                <a:tc gridSpan="13">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Import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rgbClr val="FFFF99"/>
                    </a:solidFill>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extLst>
                  <a:ext uri="{0D108BD9-81ED-4DB2-BD59-A6C34878D82A}">
                    <a16:rowId xmlns:a16="http://schemas.microsoft.com/office/drawing/2014/main" val="10001"/>
                  </a:ext>
                </a:extLst>
              </a:tr>
              <a:tr h="22419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a:t>
                      </a:r>
                      <a:r>
                        <a:rPr lang="th-TH" sz="1400" b="1" u="none" strike="noStrike" dirty="0">
                          <a:effectLst/>
                          <a:latin typeface="TH SarabunPSK" panose="020B0500040200020003" pitchFamily="34" charset="-34"/>
                          <a:cs typeface="TH SarabunPSK" panose="020B0500040200020003" pitchFamily="34" charset="-34"/>
                        </a:rPr>
                        <a:t>3</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37,492</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21,009</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26,778</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26,031</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19,278</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22,533</a:t>
                      </a: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22,456</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25,218</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25,999</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23,270</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25,902</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30,003</a:t>
                      </a:r>
                    </a:p>
                  </a:txBody>
                  <a:tcPr marL="7025" marR="7025" marT="7025" marB="0" anchor="ctr"/>
                </a:tc>
                <a:extLst>
                  <a:ext uri="{0D108BD9-81ED-4DB2-BD59-A6C34878D82A}">
                    <a16:rowId xmlns:a16="http://schemas.microsoft.com/office/drawing/2014/main" val="10002"/>
                  </a:ext>
                </a:extLst>
              </a:tr>
              <a:tr h="22419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2564</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25,911</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25,233</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28,583</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27,991</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extLst>
                  <a:ext uri="{0D108BD9-81ED-4DB2-BD59-A6C34878D82A}">
                    <a16:rowId xmlns:a16="http://schemas.microsoft.com/office/drawing/2014/main" val="10003"/>
                  </a:ext>
                </a:extLst>
              </a:tr>
              <a:tr h="224195">
                <a:tc gridSpan="13">
                  <a:txBody>
                    <a:bodyPr/>
                    <a:lstStyle/>
                    <a:p>
                      <a:pPr algn="ctr" fontAlgn="b"/>
                      <a:r>
                        <a:rPr lang="en-US" sz="1400" b="1" u="none" strike="noStrike" dirty="0">
                          <a:effectLst/>
                          <a:latin typeface="TH SarabunPSK" panose="020B0500040200020003" pitchFamily="34" charset="-34"/>
                          <a:cs typeface="TH SarabunPSK" panose="020B0500040200020003" pitchFamily="34" charset="-34"/>
                        </a:rPr>
                        <a:t>Export</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solidFill>
                      <a:srgbClr val="FFFF99"/>
                    </a:solidFill>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a:solidFill>
                          <a:srgbClr val="000000"/>
                        </a:solidFill>
                        <a:effectLst/>
                        <a:latin typeface="Calibri" panose="020F0502020204030204" pitchFamily="34" charset="0"/>
                      </a:endParaRPr>
                    </a:p>
                  </a:txBody>
                  <a:tcPr marL="7025" marR="7025" marT="70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025" marR="7025" marT="7025" marB="0" anchor="b"/>
                </a:tc>
                <a:extLst>
                  <a:ext uri="{0D108BD9-81ED-4DB2-BD59-A6C34878D82A}">
                    <a16:rowId xmlns:a16="http://schemas.microsoft.com/office/drawing/2014/main" val="10004"/>
                  </a:ext>
                </a:extLst>
              </a:tr>
              <a:tr h="22419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a:t>
                      </a:r>
                      <a:r>
                        <a:rPr lang="th-TH" sz="1400" b="1" u="none" strike="noStrike" dirty="0">
                          <a:effectLst/>
                          <a:latin typeface="TH SarabunPSK" panose="020B0500040200020003" pitchFamily="34" charset="-34"/>
                          <a:cs typeface="TH SarabunPSK" panose="020B0500040200020003" pitchFamily="34" charset="-34"/>
                        </a:rPr>
                        <a:t>3</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14,083</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13,106</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14,343</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11,326</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9,824</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8,560</a:t>
                      </a:r>
                    </a:p>
                  </a:txBody>
                  <a:tcPr marL="7025" marR="7025" marT="7025" marB="0" anchor="ctr"/>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11,302</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12,032</a:t>
                      </a:r>
                    </a:p>
                  </a:txBody>
                  <a:tcPr marL="0" marR="0" marT="0" marB="0" anchor="b"/>
                </a:tc>
                <a:tc>
                  <a:txBody>
                    <a:bodyPr/>
                    <a:lstStyle/>
                    <a:p>
                      <a:pPr algn="ctr" fontAlgn="b"/>
                      <a:r>
                        <a:rPr lang="th-TH" sz="1400" b="0" i="0" u="none" strike="noStrike" dirty="0">
                          <a:solidFill>
                            <a:srgbClr val="000000"/>
                          </a:solidFill>
                          <a:effectLst/>
                          <a:latin typeface="TH SarabunPSK" panose="020B0500040200020003" pitchFamily="34" charset="-34"/>
                          <a:cs typeface="TH SarabunPSK" panose="020B0500040200020003" pitchFamily="34" charset="-34"/>
                        </a:rPr>
                        <a:t>13,527</a:t>
                      </a: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12,749</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12,116</a:t>
                      </a: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14,390</a:t>
                      </a:r>
                    </a:p>
                  </a:txBody>
                  <a:tcPr marL="7025" marR="7025" marT="7025" marB="0" anchor="ctr"/>
                </a:tc>
                <a:extLst>
                  <a:ext uri="{0D108BD9-81ED-4DB2-BD59-A6C34878D82A}">
                    <a16:rowId xmlns:a16="http://schemas.microsoft.com/office/drawing/2014/main" val="10005"/>
                  </a:ext>
                </a:extLst>
              </a:tr>
              <a:tr h="224195">
                <a:tc>
                  <a:txBody>
                    <a:bodyPr/>
                    <a:lstStyle/>
                    <a:p>
                      <a:pPr algn="ctr" fontAlgn="ctr"/>
                      <a:r>
                        <a:rPr lang="en-US" sz="1400" b="1" u="none" strike="noStrike" dirty="0">
                          <a:effectLst/>
                          <a:latin typeface="TH SarabunPSK" panose="020B0500040200020003" pitchFamily="34" charset="-34"/>
                          <a:cs typeface="TH SarabunPSK" panose="020B0500040200020003" pitchFamily="34" charset="-34"/>
                        </a:rPr>
                        <a:t>2564</a:t>
                      </a:r>
                      <a:endParaRPr lang="en-US" sz="1400" b="1"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12,380</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14,588</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14,611</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r>
                        <a:rPr lang="en-US" sz="1400" b="0" i="0" u="none" strike="noStrike" dirty="0">
                          <a:solidFill>
                            <a:srgbClr val="000000"/>
                          </a:solidFill>
                          <a:effectLst/>
                          <a:latin typeface="TH SarabunPSK" panose="020B0500040200020003" pitchFamily="34" charset="-34"/>
                          <a:cs typeface="TH SarabunPSK" panose="020B0500040200020003" pitchFamily="34" charset="-34"/>
                        </a:rPr>
                        <a:t>13,910</a:t>
                      </a:r>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th-TH"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0" marR="0" marT="0" marB="0" anchor="b"/>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tc>
                  <a:txBody>
                    <a:bodyPr/>
                    <a:lstStyle/>
                    <a:p>
                      <a:pPr algn="ctr" fontAlgn="b"/>
                      <a:endParaRPr lang="en-US" sz="1400" b="0" i="0" u="none" strike="noStrike" dirty="0">
                        <a:solidFill>
                          <a:srgbClr val="000000"/>
                        </a:solidFill>
                        <a:effectLst/>
                        <a:latin typeface="TH SarabunPSK" panose="020B0500040200020003" pitchFamily="34" charset="-34"/>
                        <a:cs typeface="TH SarabunPSK" panose="020B0500040200020003" pitchFamily="34" charset="-34"/>
                      </a:endParaRPr>
                    </a:p>
                  </a:txBody>
                  <a:tcPr marL="7025" marR="7025" marT="7025" marB="0" anchor="ctr"/>
                </a:tc>
                <a:extLst>
                  <a:ext uri="{0D108BD9-81ED-4DB2-BD59-A6C34878D82A}">
                    <a16:rowId xmlns:a16="http://schemas.microsoft.com/office/drawing/2014/main" val="10006"/>
                  </a:ext>
                </a:extLst>
              </a:tr>
            </a:tbl>
          </a:graphicData>
        </a:graphic>
      </p:graphicFrame>
      <p:pic>
        <p:nvPicPr>
          <p:cNvPr id="12" name="Picture 11">
            <a:extLst>
              <a:ext uri="{FF2B5EF4-FFF2-40B4-BE49-F238E27FC236}">
                <a16:creationId xmlns:a16="http://schemas.microsoft.com/office/drawing/2014/main" id="{CFF31AD5-8722-4986-AFA2-B73F5B91C82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43000" y="5763995"/>
            <a:ext cx="1904999" cy="168835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C33DBE97-2426-4EBC-8868-727050B20CCB}"/>
              </a:ext>
            </a:extLst>
          </p:cNvPr>
          <p:cNvPicPr>
            <a:picLocks/>
          </p:cNvPicPr>
          <p:nvPr/>
        </p:nvPicPr>
        <p:blipFill>
          <a:blip r:embed="rId3"/>
          <a:stretch>
            <a:fillRect/>
          </a:stretch>
        </p:blipFill>
        <p:spPr>
          <a:xfrm>
            <a:off x="3528763" y="2771596"/>
            <a:ext cx="3160800" cy="1350000"/>
          </a:xfrm>
          <a:prstGeom prst="rect">
            <a:avLst/>
          </a:prstGeom>
        </p:spPr>
      </p:pic>
      <p:pic>
        <p:nvPicPr>
          <p:cNvPr id="4" name="Picture 3">
            <a:extLst>
              <a:ext uri="{FF2B5EF4-FFF2-40B4-BE49-F238E27FC236}">
                <a16:creationId xmlns:a16="http://schemas.microsoft.com/office/drawing/2014/main" id="{BE64AEFB-D4CE-4865-9638-80C67C8FD89A}"/>
              </a:ext>
            </a:extLst>
          </p:cNvPr>
          <p:cNvPicPr>
            <a:picLocks/>
          </p:cNvPicPr>
          <p:nvPr/>
        </p:nvPicPr>
        <p:blipFill>
          <a:blip r:embed="rId4"/>
          <a:stretch>
            <a:fillRect/>
          </a:stretch>
        </p:blipFill>
        <p:spPr>
          <a:xfrm>
            <a:off x="3673159" y="4287837"/>
            <a:ext cx="2664000" cy="1627200"/>
          </a:xfrm>
          <a:prstGeom prst="rect">
            <a:avLst/>
          </a:prstGeom>
        </p:spPr>
      </p:pic>
      <p:pic>
        <p:nvPicPr>
          <p:cNvPr id="6" name="Picture 5">
            <a:extLst>
              <a:ext uri="{FF2B5EF4-FFF2-40B4-BE49-F238E27FC236}">
                <a16:creationId xmlns:a16="http://schemas.microsoft.com/office/drawing/2014/main" id="{4D8953A2-C4D4-490F-B600-2258B3AD0131}"/>
              </a:ext>
            </a:extLst>
          </p:cNvPr>
          <p:cNvPicPr>
            <a:picLocks/>
          </p:cNvPicPr>
          <p:nvPr/>
        </p:nvPicPr>
        <p:blipFill>
          <a:blip r:embed="rId5"/>
          <a:stretch>
            <a:fillRect/>
          </a:stretch>
        </p:blipFill>
        <p:spPr>
          <a:xfrm>
            <a:off x="3673159" y="6147671"/>
            <a:ext cx="2664000" cy="1627200"/>
          </a:xfrm>
          <a:prstGeom prst="rect">
            <a:avLst/>
          </a:prstGeom>
        </p:spPr>
      </p:pic>
    </p:spTree>
    <p:extLst>
      <p:ext uri="{BB962C8B-B14F-4D97-AF65-F5344CB8AC3E}">
        <p14:creationId xmlns:p14="http://schemas.microsoft.com/office/powerpoint/2010/main" val="3956494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21033</TotalTime>
  <Words>2945</Words>
  <Application>Microsoft Office PowerPoint</Application>
  <PresentationFormat>On-screen Show (4:3)</PresentationFormat>
  <Paragraphs>435</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Cambria</vt:lpstr>
      <vt:lpstr>Cordia New</vt:lpstr>
      <vt:lpstr>KodchiangUPC</vt:lpstr>
      <vt:lpstr>TH SarabunPSK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jutarat</dc:creator>
  <cp:lastModifiedBy>ISIT_USER</cp:lastModifiedBy>
  <cp:revision>1724</cp:revision>
  <cp:lastPrinted>2016-07-15T03:37:20Z</cp:lastPrinted>
  <dcterms:created xsi:type="dcterms:W3CDTF">2015-11-09T09:14:22Z</dcterms:created>
  <dcterms:modified xsi:type="dcterms:W3CDTF">2021-06-07T05:18:42Z</dcterms:modified>
</cp:coreProperties>
</file>